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BARRIDO</a:t>
            </a:r>
          </a:p>
          <a:p>
            <a:pPr>
              <a:defRPr b="1"/>
            </a:pPr>
            <a:r>
              <a:rPr lang="es-CO" b="1"/>
              <a:t>2016</a:t>
            </a:r>
            <a:r>
              <a:rPr lang="es-CO" b="1" baseline="0"/>
              <a:t> -2017</a:t>
            </a:r>
            <a:endParaRPr lang="es-CO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PRESENTACION!$A$24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  <a:sp3d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305555555555555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CD-42A3-8C29-C19B806C66B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2CD-42A3-8C29-C19B806C66BC}"/>
                </c:ext>
              </c:extLst>
            </c:dLbl>
            <c:dLbl>
              <c:idx val="2"/>
              <c:layout>
                <c:manualLayout>
                  <c:x val="1.0185067526415994E-16"/>
                  <c:y val="0.310185185185185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CD-42A3-8C29-C19B806C6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PRESENTACION!$B$23:$D$23</c:f>
              <c:strCache>
                <c:ptCount val="3"/>
                <c:pt idx="0">
                  <c:v>BARRIDO MANUAL</c:v>
                </c:pt>
                <c:pt idx="1">
                  <c:v>BARRIDO MECÁNICO</c:v>
                </c:pt>
                <c:pt idx="2">
                  <c:v>TOTAL BARRIDO</c:v>
                </c:pt>
              </c:strCache>
            </c:strRef>
          </c:cat>
          <c:val>
            <c:numRef>
              <c:f>PRESENTACION!$B$24:$D$24</c:f>
              <c:numCache>
                <c:formatCode>_-* #,##0_-;\-* #,##0_-;_-* "-"??_-;_-@_-</c:formatCode>
                <c:ptCount val="3"/>
                <c:pt idx="0">
                  <c:v>1259335.6299999999</c:v>
                </c:pt>
                <c:pt idx="1">
                  <c:v>85202.14</c:v>
                </c:pt>
                <c:pt idx="2">
                  <c:v>1344537.7699999998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CD-42A3-8C29-C19B806C66BC}"/>
            </c:ext>
          </c:extLst>
        </c:ser>
        <c:ser>
          <c:idx val="1"/>
          <c:order val="1"/>
          <c:tx>
            <c:strRef>
              <c:f>PRESENTACION!$A$25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319444444444444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CD-42A3-8C29-C19B806C66BC}"/>
                </c:ext>
              </c:extLst>
            </c:dLbl>
            <c:dLbl>
              <c:idx val="1"/>
              <c:layout>
                <c:manualLayout>
                  <c:x val="4.9999999999999892E-2"/>
                  <c:y val="1.38887066200057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16666666666668"/>
                      <c:h val="0.110277777777777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2CD-42A3-8C29-C19B806C66BC}"/>
                </c:ext>
              </c:extLst>
            </c:dLbl>
            <c:dLbl>
              <c:idx val="2"/>
              <c:layout>
                <c:manualLayout>
                  <c:x val="2.7777777777777779E-3"/>
                  <c:y val="0.333333333333333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CD-42A3-8C29-C19B806C6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PRESENTACION!$B$23:$D$23</c:f>
              <c:strCache>
                <c:ptCount val="3"/>
                <c:pt idx="0">
                  <c:v>BARRIDO MANUAL</c:v>
                </c:pt>
                <c:pt idx="1">
                  <c:v>BARRIDO MECÁNICO</c:v>
                </c:pt>
                <c:pt idx="2">
                  <c:v>TOTAL BARRIDO</c:v>
                </c:pt>
              </c:strCache>
            </c:strRef>
          </c:cat>
          <c:val>
            <c:numRef>
              <c:f>PRESENTACION!$B$25:$D$25</c:f>
              <c:numCache>
                <c:formatCode>_-* #,##0_-;\-* #,##0_-;_-* "-"??_-;_-@_-</c:formatCode>
                <c:ptCount val="3"/>
                <c:pt idx="0">
                  <c:v>1360129.82</c:v>
                </c:pt>
                <c:pt idx="1">
                  <c:v>113713.19999999998</c:v>
                </c:pt>
                <c:pt idx="2">
                  <c:v>1473843.02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CD-42A3-8C29-C19B806C6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7783032"/>
        <c:axId val="507792872"/>
        <c:axId val="0"/>
      </c:bar3DChart>
      <c:catAx>
        <c:axId val="50778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7792872"/>
        <c:crosses val="autoZero"/>
        <c:auto val="1"/>
        <c:lblAlgn val="ctr"/>
        <c:lblOffset val="100"/>
        <c:noMultiLvlLbl val="0"/>
      </c:catAx>
      <c:valAx>
        <c:axId val="507792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778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Quejas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2016</c:v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'QUEJAS AÑO'!$S$13:$S$19</c:f>
              <c:strCache>
                <c:ptCount val="7"/>
                <c:pt idx="0">
                  <c:v>Continuidad B&amp;L</c:v>
                </c:pt>
                <c:pt idx="1">
                  <c:v>Calidad B&amp;L</c:v>
                </c:pt>
                <c:pt idx="2">
                  <c:v>Calidad recolección de RO</c:v>
                </c:pt>
                <c:pt idx="3">
                  <c:v>Continuidad recolección de RO</c:v>
                </c:pt>
                <c:pt idx="4">
                  <c:v>Negativa de prestación recolección de residuos especiales  </c:v>
                </c:pt>
                <c:pt idx="5">
                  <c:v>Corte de Césped</c:v>
                </c:pt>
                <c:pt idx="6">
                  <c:v>Otros</c:v>
                </c:pt>
              </c:strCache>
            </c:strRef>
          </c:cat>
          <c:val>
            <c:numRef>
              <c:f>'QUEJAS AÑO'!$T$13:$T$19</c:f>
              <c:numCache>
                <c:formatCode>#,##0</c:formatCode>
                <c:ptCount val="7"/>
                <c:pt idx="0">
                  <c:v>985</c:v>
                </c:pt>
                <c:pt idx="1">
                  <c:v>800</c:v>
                </c:pt>
                <c:pt idx="2">
                  <c:v>980</c:v>
                </c:pt>
                <c:pt idx="3">
                  <c:v>1150</c:v>
                </c:pt>
                <c:pt idx="4">
                  <c:v>111</c:v>
                </c:pt>
                <c:pt idx="5">
                  <c:v>130</c:v>
                </c:pt>
                <c:pt idx="6">
                  <c:v>1492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E-40E5-86B7-C0EEFA557116}"/>
            </c:ext>
          </c:extLst>
        </c:ser>
        <c:ser>
          <c:idx val="1"/>
          <c:order val="1"/>
          <c:tx>
            <c:v>2017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615709477956167E-2"/>
                  <c:y val="-3.55293053247069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2E-40E5-86B7-C0EEFA557116}"/>
                </c:ext>
              </c:extLst>
            </c:dLbl>
            <c:dLbl>
              <c:idx val="1"/>
              <c:layout>
                <c:manualLayout>
                  <c:x val="1.4861993269138661E-2"/>
                  <c:y val="3.875968992248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2E-40E5-86B7-C0EEFA557116}"/>
                </c:ext>
              </c:extLst>
            </c:dLbl>
            <c:dLbl>
              <c:idx val="2"/>
              <c:layout>
                <c:manualLayout>
                  <c:x val="1.27388513735473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2E-40E5-86B7-C0EEFA557116}"/>
                </c:ext>
              </c:extLst>
            </c:dLbl>
            <c:dLbl>
              <c:idx val="3"/>
              <c:layout>
                <c:manualLayout>
                  <c:x val="1.91082770603211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2E-40E5-86B7-C0EEFA557116}"/>
                </c:ext>
              </c:extLst>
            </c:dLbl>
            <c:dLbl>
              <c:idx val="4"/>
              <c:layout>
                <c:manualLayout>
                  <c:x val="1.69851351647298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2E-40E5-86B7-C0EEFA557116}"/>
                </c:ext>
              </c:extLst>
            </c:dLbl>
            <c:dLbl>
              <c:idx val="6"/>
              <c:layout>
                <c:manualLayout>
                  <c:x val="1.27388513735474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2E-40E5-86B7-C0EEFA557116}"/>
                </c:ext>
              </c:extLst>
            </c:dLbl>
            <c:dLbl>
              <c:idx val="7"/>
              <c:layout>
                <c:manualLayout>
                  <c:x val="1.27388513735474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2E-40E5-86B7-C0EEFA5571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'QUEJAS AÑO'!$S$13:$S$19</c:f>
              <c:strCache>
                <c:ptCount val="7"/>
                <c:pt idx="0">
                  <c:v>Continuidad B&amp;L</c:v>
                </c:pt>
                <c:pt idx="1">
                  <c:v>Calidad B&amp;L</c:v>
                </c:pt>
                <c:pt idx="2">
                  <c:v>Calidad recolección de RO</c:v>
                </c:pt>
                <c:pt idx="3">
                  <c:v>Continuidad recolección de RO</c:v>
                </c:pt>
                <c:pt idx="4">
                  <c:v>Negativa de prestación recolección de residuos especiales  </c:v>
                </c:pt>
                <c:pt idx="5">
                  <c:v>Corte de Césped</c:v>
                </c:pt>
                <c:pt idx="6">
                  <c:v>Otros</c:v>
                </c:pt>
              </c:strCache>
            </c:strRef>
          </c:cat>
          <c:val>
            <c:numRef>
              <c:f>'QUEJAS AÑO'!$U$13:$U$19</c:f>
              <c:numCache>
                <c:formatCode>#,##0</c:formatCode>
                <c:ptCount val="7"/>
                <c:pt idx="0">
                  <c:v>840</c:v>
                </c:pt>
                <c:pt idx="1">
                  <c:v>457</c:v>
                </c:pt>
                <c:pt idx="2">
                  <c:v>450</c:v>
                </c:pt>
                <c:pt idx="3">
                  <c:v>415</c:v>
                </c:pt>
                <c:pt idx="4">
                  <c:v>249</c:v>
                </c:pt>
                <c:pt idx="5">
                  <c:v>173</c:v>
                </c:pt>
                <c:pt idx="6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2E-40E5-86B7-C0EEFA557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9677120"/>
        <c:axId val="569680400"/>
        <c:axId val="0"/>
      </c:bar3DChart>
      <c:catAx>
        <c:axId val="56967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69680400"/>
        <c:crosses val="autoZero"/>
        <c:auto val="1"/>
        <c:lblAlgn val="ctr"/>
        <c:lblOffset val="100"/>
        <c:noMultiLvlLbl val="0"/>
      </c:catAx>
      <c:valAx>
        <c:axId val="56968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6967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4E727-9B4D-4E53-B63B-82A100C7558C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8566E-FEC6-4C47-BC12-BBB10FE6F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924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E441-67EB-494D-AF6D-6638590A18E5}" type="slidenum">
              <a: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1286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E441-67EB-494D-AF6D-6638590A18E5}" type="slidenum">
              <a: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07375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E441-67EB-494D-AF6D-6638590A18E5}" type="slidenum">
              <a: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842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E441-67EB-494D-AF6D-6638590A18E5}" type="slidenum">
              <a: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0778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952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620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59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06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187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960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619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17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847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06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280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36D8-8E96-4C36-92FA-BB4D2E2F7143}" type="datetimeFigureOut">
              <a:rPr lang="es-CO" smtClean="0"/>
              <a:t>21/12/2021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2103-9FDA-44A2-8055-6062FC670D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410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8"/>
          <p:cNvSpPr>
            <a:spLocks noChangeArrowheads="1"/>
          </p:cNvSpPr>
          <p:nvPr/>
        </p:nvSpPr>
        <p:spPr bwMode="auto">
          <a:xfrm>
            <a:off x="5957445" y="16625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Cumplimiento meta Cobertura Aseo</a:t>
            </a:r>
          </a:p>
        </p:txBody>
      </p:sp>
      <p:sp>
        <p:nvSpPr>
          <p:cNvPr id="3" name="Oval 28"/>
          <p:cNvSpPr>
            <a:spLocks noChangeArrowheads="1"/>
          </p:cNvSpPr>
          <p:nvPr/>
        </p:nvSpPr>
        <p:spPr bwMode="auto">
          <a:xfrm>
            <a:off x="4150653" y="166254"/>
            <a:ext cx="1650232" cy="59549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Cobertura Recolección</a:t>
            </a:r>
          </a:p>
        </p:txBody>
      </p:sp>
      <p:sp>
        <p:nvSpPr>
          <p:cNvPr id="4" name="Oval 28"/>
          <p:cNvSpPr>
            <a:spLocks noChangeArrowheads="1"/>
          </p:cNvSpPr>
          <p:nvPr/>
        </p:nvSpPr>
        <p:spPr bwMode="auto">
          <a:xfrm>
            <a:off x="457196" y="166254"/>
            <a:ext cx="1895982" cy="57312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Barrido y Limpieza</a:t>
            </a:r>
          </a:p>
        </p:txBody>
      </p:sp>
      <p:sp>
        <p:nvSpPr>
          <p:cNvPr id="5" name="Oval 28"/>
          <p:cNvSpPr>
            <a:spLocks noChangeArrowheads="1"/>
          </p:cNvSpPr>
          <p:nvPr/>
        </p:nvSpPr>
        <p:spPr bwMode="auto">
          <a:xfrm>
            <a:off x="2586487" y="166254"/>
            <a:ext cx="1395134" cy="59549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 Recolección</a:t>
            </a:r>
          </a:p>
        </p:txBody>
      </p:sp>
      <p:sp>
        <p:nvSpPr>
          <p:cNvPr id="10" name="21 CuadroTexto"/>
          <p:cNvSpPr txBox="1">
            <a:spLocks noChangeArrowheads="1"/>
          </p:cNvSpPr>
          <p:nvPr/>
        </p:nvSpPr>
        <p:spPr bwMode="auto">
          <a:xfrm>
            <a:off x="556575" y="87981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11" name="35 CuadroTexto"/>
          <p:cNvSpPr txBox="1">
            <a:spLocks noChangeArrowheads="1"/>
          </p:cNvSpPr>
          <p:nvPr/>
        </p:nvSpPr>
        <p:spPr bwMode="auto">
          <a:xfrm>
            <a:off x="1486689" y="87981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21 CuadroTexto"/>
          <p:cNvSpPr txBox="1">
            <a:spLocks noChangeArrowheads="1"/>
          </p:cNvSpPr>
          <p:nvPr/>
        </p:nvSpPr>
        <p:spPr bwMode="auto">
          <a:xfrm>
            <a:off x="2426938" y="865957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13" name="35 CuadroTexto"/>
          <p:cNvSpPr txBox="1">
            <a:spLocks noChangeArrowheads="1"/>
          </p:cNvSpPr>
          <p:nvPr/>
        </p:nvSpPr>
        <p:spPr bwMode="auto">
          <a:xfrm>
            <a:off x="3357052" y="865957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21 CuadroTexto"/>
          <p:cNvSpPr txBox="1">
            <a:spLocks noChangeArrowheads="1"/>
          </p:cNvSpPr>
          <p:nvPr/>
        </p:nvSpPr>
        <p:spPr bwMode="auto">
          <a:xfrm>
            <a:off x="4186468" y="865954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15" name="35 CuadroTexto"/>
          <p:cNvSpPr txBox="1">
            <a:spLocks noChangeArrowheads="1"/>
          </p:cNvSpPr>
          <p:nvPr/>
        </p:nvSpPr>
        <p:spPr bwMode="auto">
          <a:xfrm>
            <a:off x="5116582" y="865954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21 CuadroTexto"/>
          <p:cNvSpPr txBox="1">
            <a:spLocks noChangeArrowheads="1"/>
          </p:cNvSpPr>
          <p:nvPr/>
        </p:nvSpPr>
        <p:spPr bwMode="auto">
          <a:xfrm>
            <a:off x="6126104" y="87980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17" name="35 CuadroTexto"/>
          <p:cNvSpPr txBox="1">
            <a:spLocks noChangeArrowheads="1"/>
          </p:cNvSpPr>
          <p:nvPr/>
        </p:nvSpPr>
        <p:spPr bwMode="auto">
          <a:xfrm>
            <a:off x="7056218" y="87980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16 Rectángulo redondeado"/>
          <p:cNvSpPr/>
          <p:nvPr/>
        </p:nvSpPr>
        <p:spPr>
          <a:xfrm>
            <a:off x="606266" y="1205237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19" name="16 Rectángulo redondeado"/>
          <p:cNvSpPr/>
          <p:nvPr/>
        </p:nvSpPr>
        <p:spPr>
          <a:xfrm>
            <a:off x="1475262" y="1207507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0" name="16 Rectángulo redondeado"/>
          <p:cNvSpPr/>
          <p:nvPr/>
        </p:nvSpPr>
        <p:spPr>
          <a:xfrm>
            <a:off x="2490492" y="1205232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1" name="16 Rectángulo redondeado"/>
          <p:cNvSpPr/>
          <p:nvPr/>
        </p:nvSpPr>
        <p:spPr>
          <a:xfrm>
            <a:off x="3359488" y="1207502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2" name="16 Rectángulo redondeado"/>
          <p:cNvSpPr/>
          <p:nvPr/>
        </p:nvSpPr>
        <p:spPr>
          <a:xfrm>
            <a:off x="4222306" y="1205228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99,2%</a:t>
            </a:r>
          </a:p>
        </p:txBody>
      </p:sp>
      <p:sp>
        <p:nvSpPr>
          <p:cNvPr id="23" name="16 Rectángulo redondeado"/>
          <p:cNvSpPr/>
          <p:nvPr/>
        </p:nvSpPr>
        <p:spPr>
          <a:xfrm>
            <a:off x="5091302" y="1207498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4" name="16 Rectángulo redondeado"/>
          <p:cNvSpPr/>
          <p:nvPr/>
        </p:nvSpPr>
        <p:spPr>
          <a:xfrm>
            <a:off x="6203510" y="1205223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99.82%</a:t>
            </a:r>
          </a:p>
        </p:txBody>
      </p:sp>
      <p:sp>
        <p:nvSpPr>
          <p:cNvPr id="25" name="16 Rectángulo redondeado"/>
          <p:cNvSpPr/>
          <p:nvPr/>
        </p:nvSpPr>
        <p:spPr>
          <a:xfrm>
            <a:off x="7072506" y="1207493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7" name="16 Rectángulo redondeado"/>
          <p:cNvSpPr/>
          <p:nvPr/>
        </p:nvSpPr>
        <p:spPr>
          <a:xfrm>
            <a:off x="1018058" y="1540019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8" name="16 Rectángulo redondeado"/>
          <p:cNvSpPr/>
          <p:nvPr/>
        </p:nvSpPr>
        <p:spPr>
          <a:xfrm>
            <a:off x="2929987" y="1553872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29" name="16 Rectángulo redondeado"/>
          <p:cNvSpPr/>
          <p:nvPr/>
        </p:nvSpPr>
        <p:spPr>
          <a:xfrm>
            <a:off x="4647951" y="1553867"/>
            <a:ext cx="736722" cy="274927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99.2%</a:t>
            </a:r>
          </a:p>
        </p:txBody>
      </p:sp>
      <p:sp>
        <p:nvSpPr>
          <p:cNvPr id="30" name="16 Rectángulo redondeado"/>
          <p:cNvSpPr/>
          <p:nvPr/>
        </p:nvSpPr>
        <p:spPr>
          <a:xfrm>
            <a:off x="6629147" y="1553863"/>
            <a:ext cx="715180" cy="266888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99.8%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7952507" y="166249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Quejas</a:t>
            </a:r>
          </a:p>
        </p:txBody>
      </p:sp>
      <p:sp>
        <p:nvSpPr>
          <p:cNvPr id="32" name="21 CuadroTexto"/>
          <p:cNvSpPr txBox="1">
            <a:spLocks noChangeArrowheads="1"/>
          </p:cNvSpPr>
          <p:nvPr/>
        </p:nvSpPr>
        <p:spPr bwMode="auto">
          <a:xfrm>
            <a:off x="8121166" y="879800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3" name="35 CuadroTexto"/>
          <p:cNvSpPr txBox="1">
            <a:spLocks noChangeArrowheads="1"/>
          </p:cNvSpPr>
          <p:nvPr/>
        </p:nvSpPr>
        <p:spPr bwMode="auto">
          <a:xfrm>
            <a:off x="9051280" y="879800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16 Rectángulo redondeado"/>
          <p:cNvSpPr/>
          <p:nvPr/>
        </p:nvSpPr>
        <p:spPr>
          <a:xfrm>
            <a:off x="8198572" y="1205218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3.24</a:t>
            </a:r>
          </a:p>
        </p:txBody>
      </p:sp>
      <p:sp>
        <p:nvSpPr>
          <p:cNvPr id="35" name="16 Rectángulo redondeado"/>
          <p:cNvSpPr/>
          <p:nvPr/>
        </p:nvSpPr>
        <p:spPr>
          <a:xfrm>
            <a:off x="9067568" y="1207488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5.42</a:t>
            </a:r>
          </a:p>
        </p:txBody>
      </p:sp>
      <p:sp>
        <p:nvSpPr>
          <p:cNvPr id="36" name="16 Rectángulo redondeado"/>
          <p:cNvSpPr/>
          <p:nvPr/>
        </p:nvSpPr>
        <p:spPr>
          <a:xfrm>
            <a:off x="8624209" y="1553858"/>
            <a:ext cx="715180" cy="266888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167%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9989127" y="16624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Reclamos</a:t>
            </a:r>
          </a:p>
        </p:txBody>
      </p:sp>
      <p:sp>
        <p:nvSpPr>
          <p:cNvPr id="38" name="21 CuadroTexto"/>
          <p:cNvSpPr txBox="1">
            <a:spLocks noChangeArrowheads="1"/>
          </p:cNvSpPr>
          <p:nvPr/>
        </p:nvSpPr>
        <p:spPr bwMode="auto">
          <a:xfrm>
            <a:off x="10157786" y="87979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9" name="35 CuadroTexto"/>
          <p:cNvSpPr txBox="1">
            <a:spLocks noChangeArrowheads="1"/>
          </p:cNvSpPr>
          <p:nvPr/>
        </p:nvSpPr>
        <p:spPr bwMode="auto">
          <a:xfrm>
            <a:off x="11087900" y="87979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16 Rectángulo redondeado"/>
          <p:cNvSpPr/>
          <p:nvPr/>
        </p:nvSpPr>
        <p:spPr>
          <a:xfrm>
            <a:off x="10235192" y="1205213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41" name="16 Rectángulo redondeado"/>
          <p:cNvSpPr/>
          <p:nvPr/>
        </p:nvSpPr>
        <p:spPr>
          <a:xfrm>
            <a:off x="11104188" y="1207483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42" name="16 Rectángulo redondeado"/>
          <p:cNvSpPr/>
          <p:nvPr/>
        </p:nvSpPr>
        <p:spPr>
          <a:xfrm>
            <a:off x="10660829" y="1553853"/>
            <a:ext cx="715180" cy="266888"/>
          </a:xfrm>
          <a:prstGeom prst="roundRect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75%</a:t>
            </a:r>
          </a:p>
        </p:txBody>
      </p:sp>
      <p:sp>
        <p:nvSpPr>
          <p:cNvPr id="43" name="37 Rectángulo redondeado"/>
          <p:cNvSpPr/>
          <p:nvPr/>
        </p:nvSpPr>
        <p:spPr>
          <a:xfrm>
            <a:off x="2379832" y="96758"/>
            <a:ext cx="9632060" cy="1787247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6" name="Conector recto 45"/>
          <p:cNvCxnSpPr/>
          <p:nvPr/>
        </p:nvCxnSpPr>
        <p:spPr>
          <a:xfrm>
            <a:off x="166255" y="2008909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>
            <a:off x="6902322" y="4935511"/>
            <a:ext cx="49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Recursos destinados para la Operación de Barrido</a:t>
            </a: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832" y="5385635"/>
            <a:ext cx="236591" cy="213939"/>
          </a:xfrm>
          <a:prstGeom prst="rect">
            <a:avLst/>
          </a:prstGeom>
        </p:spPr>
      </p:pic>
      <p:sp>
        <p:nvSpPr>
          <p:cNvPr id="65" name="CuadroTexto 64"/>
          <p:cNvSpPr txBox="1"/>
          <p:nvPr/>
        </p:nvSpPr>
        <p:spPr>
          <a:xfrm>
            <a:off x="8273137" y="5336335"/>
            <a:ext cx="2283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993 Operarios de Barrido</a:t>
            </a:r>
          </a:p>
        </p:txBody>
      </p:sp>
      <p:pic>
        <p:nvPicPr>
          <p:cNvPr id="66" name="Imagen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364" y="5676583"/>
            <a:ext cx="236591" cy="213939"/>
          </a:xfrm>
          <a:prstGeom prst="rect">
            <a:avLst/>
          </a:prstGeom>
        </p:spPr>
      </p:pic>
      <p:sp>
        <p:nvSpPr>
          <p:cNvPr id="67" name="CuadroTexto 66"/>
          <p:cNvSpPr txBox="1"/>
          <p:nvPr/>
        </p:nvSpPr>
        <p:spPr>
          <a:xfrm>
            <a:off x="8285669" y="5627283"/>
            <a:ext cx="12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Barredoras </a:t>
            </a:r>
          </a:p>
        </p:txBody>
      </p:sp>
      <p:sp>
        <p:nvSpPr>
          <p:cNvPr id="68" name="76 Rectángulo"/>
          <p:cNvSpPr/>
          <p:nvPr/>
        </p:nvSpPr>
        <p:spPr>
          <a:xfrm>
            <a:off x="205483" y="2179706"/>
            <a:ext cx="31267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CONTINUIDAD BARRIDO Y LIMPIEZA</a:t>
            </a:r>
            <a:endParaRPr kumimoji="0" lang="es-CO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227064" y="2496297"/>
            <a:ext cx="5308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Durante la vigencia 2017, se presentó un cumplimiento del 100% de la meta.  Se barrieron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1.473.843 </a:t>
            </a:r>
            <a:r>
              <a:rPr kumimoji="0" lang="es-CO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de los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1.470.339 </a:t>
            </a:r>
            <a:r>
              <a:rPr kumimoji="0" lang="es-CO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Kmts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diseñados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para el cubrimiento de la ciudad de Medellín, con una mayor ejecución de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3.504 </a:t>
            </a:r>
            <a:r>
              <a:rPr kumimoji="0" lang="es-CO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correspondientes todos al barrido mecánico.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7960809" y="2199578"/>
            <a:ext cx="2575064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Comparativo 2016 - 2017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6126104" y="2641261"/>
            <a:ext cx="5912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 presentó un incremento de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129.305 </a:t>
            </a:r>
            <a:r>
              <a:rPr kumimoji="0" lang="es-CO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 con respecto al año 2016, de los cuales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100.794 </a:t>
            </a:r>
            <a:r>
              <a:rPr kumimoji="0" lang="es-CO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Kmts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corresponden a Barrido Manual y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28.511 </a:t>
            </a:r>
            <a:r>
              <a:rPr kumimoji="0" lang="es-CO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Kmts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 Barrido Mecánico.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 aumento en </a:t>
            </a:r>
            <a:r>
              <a:rPr kumimoji="0" lang="es-CO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Kmts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obedece al crecimiento de ciudad, la cual fue atendida eficientemente por </a:t>
            </a:r>
            <a:r>
              <a:rPr kumimoji="0" lang="es-CO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Emvarias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y generó el rediseño de unas 300 rutas aproximadamente, la creación de 73 nuevas rutas de barrido y el incremento de 57 operarios para cubrir la operación.</a:t>
            </a:r>
          </a:p>
        </p:txBody>
      </p:sp>
      <p:graphicFrame>
        <p:nvGraphicFramePr>
          <p:cNvPr id="72" name="Gráfico 71"/>
          <p:cNvGraphicFramePr>
            <a:graphicFrameLocks/>
          </p:cNvGraphicFramePr>
          <p:nvPr/>
        </p:nvGraphicFramePr>
        <p:xfrm>
          <a:off x="717818" y="3711547"/>
          <a:ext cx="4435485" cy="244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3735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5957445" y="16625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Cumplimiento meta Cobertura Aseo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4150653" y="166254"/>
            <a:ext cx="1650232" cy="59549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Cobertura Recolección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457196" y="166254"/>
            <a:ext cx="1895982" cy="57312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Barrido y Limpieza</a:t>
            </a:r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2586487" y="166254"/>
            <a:ext cx="1395134" cy="59549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 Recolección</a:t>
            </a:r>
          </a:p>
        </p:txBody>
      </p:sp>
      <p:sp>
        <p:nvSpPr>
          <p:cNvPr id="34" name="21 CuadroTexto"/>
          <p:cNvSpPr txBox="1">
            <a:spLocks noChangeArrowheads="1"/>
          </p:cNvSpPr>
          <p:nvPr/>
        </p:nvSpPr>
        <p:spPr bwMode="auto">
          <a:xfrm>
            <a:off x="556575" y="87981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5" name="35 CuadroTexto"/>
          <p:cNvSpPr txBox="1">
            <a:spLocks noChangeArrowheads="1"/>
          </p:cNvSpPr>
          <p:nvPr/>
        </p:nvSpPr>
        <p:spPr bwMode="auto">
          <a:xfrm>
            <a:off x="1486689" y="87981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21 CuadroTexto"/>
          <p:cNvSpPr txBox="1">
            <a:spLocks noChangeArrowheads="1"/>
          </p:cNvSpPr>
          <p:nvPr/>
        </p:nvSpPr>
        <p:spPr bwMode="auto">
          <a:xfrm>
            <a:off x="2426938" y="865957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7" name="35 CuadroTexto"/>
          <p:cNvSpPr txBox="1">
            <a:spLocks noChangeArrowheads="1"/>
          </p:cNvSpPr>
          <p:nvPr/>
        </p:nvSpPr>
        <p:spPr bwMode="auto">
          <a:xfrm>
            <a:off x="3357052" y="865957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8" name="21 CuadroTexto"/>
          <p:cNvSpPr txBox="1">
            <a:spLocks noChangeArrowheads="1"/>
          </p:cNvSpPr>
          <p:nvPr/>
        </p:nvSpPr>
        <p:spPr bwMode="auto">
          <a:xfrm>
            <a:off x="4186468" y="865954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9" name="35 CuadroTexto"/>
          <p:cNvSpPr txBox="1">
            <a:spLocks noChangeArrowheads="1"/>
          </p:cNvSpPr>
          <p:nvPr/>
        </p:nvSpPr>
        <p:spPr bwMode="auto">
          <a:xfrm>
            <a:off x="5116582" y="865954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21 CuadroTexto"/>
          <p:cNvSpPr txBox="1">
            <a:spLocks noChangeArrowheads="1"/>
          </p:cNvSpPr>
          <p:nvPr/>
        </p:nvSpPr>
        <p:spPr bwMode="auto">
          <a:xfrm>
            <a:off x="6126104" y="87980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41" name="35 CuadroTexto"/>
          <p:cNvSpPr txBox="1">
            <a:spLocks noChangeArrowheads="1"/>
          </p:cNvSpPr>
          <p:nvPr/>
        </p:nvSpPr>
        <p:spPr bwMode="auto">
          <a:xfrm>
            <a:off x="7056218" y="87980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7952507" y="166249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Quejas</a:t>
            </a:r>
          </a:p>
        </p:txBody>
      </p:sp>
      <p:sp>
        <p:nvSpPr>
          <p:cNvPr id="55" name="21 CuadroTexto"/>
          <p:cNvSpPr txBox="1">
            <a:spLocks noChangeArrowheads="1"/>
          </p:cNvSpPr>
          <p:nvPr/>
        </p:nvSpPr>
        <p:spPr bwMode="auto">
          <a:xfrm>
            <a:off x="8121166" y="879800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56" name="35 CuadroTexto"/>
          <p:cNvSpPr txBox="1">
            <a:spLocks noChangeArrowheads="1"/>
          </p:cNvSpPr>
          <p:nvPr/>
        </p:nvSpPr>
        <p:spPr bwMode="auto">
          <a:xfrm>
            <a:off x="9051280" y="879800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Oval 28"/>
          <p:cNvSpPr>
            <a:spLocks noChangeArrowheads="1"/>
          </p:cNvSpPr>
          <p:nvPr/>
        </p:nvSpPr>
        <p:spPr bwMode="auto">
          <a:xfrm>
            <a:off x="9989127" y="16624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Reclamos</a:t>
            </a:r>
          </a:p>
        </p:txBody>
      </p:sp>
      <p:sp>
        <p:nvSpPr>
          <p:cNvPr id="61" name="21 CuadroTexto"/>
          <p:cNvSpPr txBox="1">
            <a:spLocks noChangeArrowheads="1"/>
          </p:cNvSpPr>
          <p:nvPr/>
        </p:nvSpPr>
        <p:spPr bwMode="auto">
          <a:xfrm>
            <a:off x="10157786" y="87979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62" name="35 CuadroTexto"/>
          <p:cNvSpPr txBox="1">
            <a:spLocks noChangeArrowheads="1"/>
          </p:cNvSpPr>
          <p:nvPr/>
        </p:nvSpPr>
        <p:spPr bwMode="auto">
          <a:xfrm>
            <a:off x="11087900" y="87979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70" name="Conector recto 69"/>
          <p:cNvCxnSpPr/>
          <p:nvPr/>
        </p:nvCxnSpPr>
        <p:spPr>
          <a:xfrm>
            <a:off x="166255" y="2008909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7" name="16 Rectángulo redondeado"/>
          <p:cNvSpPr/>
          <p:nvPr/>
        </p:nvSpPr>
        <p:spPr>
          <a:xfrm>
            <a:off x="611707" y="1243334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78" name="16 Rectángulo redondeado"/>
          <p:cNvSpPr/>
          <p:nvPr/>
        </p:nvSpPr>
        <p:spPr>
          <a:xfrm>
            <a:off x="1480703" y="1245604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79" name="16 Rectángulo redondeado"/>
          <p:cNvSpPr/>
          <p:nvPr/>
        </p:nvSpPr>
        <p:spPr>
          <a:xfrm>
            <a:off x="2495933" y="1243329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0" name="16 Rectángulo redondeado"/>
          <p:cNvSpPr/>
          <p:nvPr/>
        </p:nvSpPr>
        <p:spPr>
          <a:xfrm>
            <a:off x="3364929" y="1245599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1" name="16 Rectángulo redondeado"/>
          <p:cNvSpPr/>
          <p:nvPr/>
        </p:nvSpPr>
        <p:spPr>
          <a:xfrm>
            <a:off x="4227747" y="1243325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99,2%</a:t>
            </a:r>
          </a:p>
        </p:txBody>
      </p:sp>
      <p:sp>
        <p:nvSpPr>
          <p:cNvPr id="82" name="16 Rectángulo redondeado"/>
          <p:cNvSpPr/>
          <p:nvPr/>
        </p:nvSpPr>
        <p:spPr>
          <a:xfrm>
            <a:off x="5096743" y="1245595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3" name="16 Rectángulo redondeado"/>
          <p:cNvSpPr/>
          <p:nvPr/>
        </p:nvSpPr>
        <p:spPr>
          <a:xfrm>
            <a:off x="6208951" y="1243320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99.82%</a:t>
            </a:r>
          </a:p>
        </p:txBody>
      </p:sp>
      <p:sp>
        <p:nvSpPr>
          <p:cNvPr id="84" name="16 Rectángulo redondeado"/>
          <p:cNvSpPr/>
          <p:nvPr/>
        </p:nvSpPr>
        <p:spPr>
          <a:xfrm>
            <a:off x="7077947" y="1245590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5" name="16 Rectángulo redondeado"/>
          <p:cNvSpPr/>
          <p:nvPr/>
        </p:nvSpPr>
        <p:spPr>
          <a:xfrm>
            <a:off x="1023499" y="1578116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6" name="16 Rectángulo redondeado"/>
          <p:cNvSpPr/>
          <p:nvPr/>
        </p:nvSpPr>
        <p:spPr>
          <a:xfrm>
            <a:off x="2935428" y="1591969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7" name="16 Rectángulo redondeado"/>
          <p:cNvSpPr/>
          <p:nvPr/>
        </p:nvSpPr>
        <p:spPr>
          <a:xfrm>
            <a:off x="4653392" y="1591964"/>
            <a:ext cx="736722" cy="274927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99.2%</a:t>
            </a:r>
          </a:p>
        </p:txBody>
      </p:sp>
      <p:sp>
        <p:nvSpPr>
          <p:cNvPr id="88" name="16 Rectángulo redondeado"/>
          <p:cNvSpPr/>
          <p:nvPr/>
        </p:nvSpPr>
        <p:spPr>
          <a:xfrm>
            <a:off x="6634588" y="1591960"/>
            <a:ext cx="715180" cy="266888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99.8%</a:t>
            </a:r>
          </a:p>
        </p:txBody>
      </p:sp>
      <p:sp>
        <p:nvSpPr>
          <p:cNvPr id="89" name="16 Rectángulo redondeado"/>
          <p:cNvSpPr/>
          <p:nvPr/>
        </p:nvSpPr>
        <p:spPr>
          <a:xfrm>
            <a:off x="8204013" y="1243315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3.24</a:t>
            </a:r>
          </a:p>
        </p:txBody>
      </p:sp>
      <p:sp>
        <p:nvSpPr>
          <p:cNvPr id="90" name="16 Rectángulo redondeado"/>
          <p:cNvSpPr/>
          <p:nvPr/>
        </p:nvSpPr>
        <p:spPr>
          <a:xfrm>
            <a:off x="9073009" y="1245585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5.42</a:t>
            </a:r>
          </a:p>
        </p:txBody>
      </p:sp>
      <p:sp>
        <p:nvSpPr>
          <p:cNvPr id="91" name="16 Rectángulo redondeado"/>
          <p:cNvSpPr/>
          <p:nvPr/>
        </p:nvSpPr>
        <p:spPr>
          <a:xfrm>
            <a:off x="8629650" y="1591955"/>
            <a:ext cx="715180" cy="266888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167%</a:t>
            </a:r>
          </a:p>
        </p:txBody>
      </p:sp>
      <p:sp>
        <p:nvSpPr>
          <p:cNvPr id="92" name="16 Rectángulo redondeado"/>
          <p:cNvSpPr/>
          <p:nvPr/>
        </p:nvSpPr>
        <p:spPr>
          <a:xfrm>
            <a:off x="10240633" y="1243310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93" name="16 Rectángulo redondeado"/>
          <p:cNvSpPr/>
          <p:nvPr/>
        </p:nvSpPr>
        <p:spPr>
          <a:xfrm>
            <a:off x="11109629" y="1245580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94" name="16 Rectángulo redondeado"/>
          <p:cNvSpPr/>
          <p:nvPr/>
        </p:nvSpPr>
        <p:spPr>
          <a:xfrm>
            <a:off x="10666270" y="1591950"/>
            <a:ext cx="715180" cy="266888"/>
          </a:xfrm>
          <a:prstGeom prst="roundRect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75%</a:t>
            </a:r>
          </a:p>
        </p:txBody>
      </p:sp>
      <p:sp>
        <p:nvSpPr>
          <p:cNvPr id="66" name="37 Rectángulo redondeado"/>
          <p:cNvSpPr/>
          <p:nvPr/>
        </p:nvSpPr>
        <p:spPr>
          <a:xfrm>
            <a:off x="4097945" y="95690"/>
            <a:ext cx="7799317" cy="1843729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7" name="37 Rectángulo redondeado"/>
          <p:cNvSpPr/>
          <p:nvPr/>
        </p:nvSpPr>
        <p:spPr>
          <a:xfrm>
            <a:off x="288717" y="133586"/>
            <a:ext cx="2185540" cy="1787247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6" name="CuadroTexto 95"/>
          <p:cNvSpPr txBox="1"/>
          <p:nvPr/>
        </p:nvSpPr>
        <p:spPr>
          <a:xfrm>
            <a:off x="323200" y="2632771"/>
            <a:ext cx="4659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Durante el año 2017, se cumplió el 100% de la meta, ya que se realizaron </a:t>
            </a:r>
            <a:r>
              <a:rPr kumimoji="0" lang="es-CO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los  61.776 servicios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diseñados para el cumplimiento de la operación.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7960809" y="2199578"/>
            <a:ext cx="2575064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Comparativo 2016 - 2017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34786" y="2124026"/>
            <a:ext cx="2660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CONTINUIDAD RECOLECCION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928022" y="4242150"/>
            <a:ext cx="59066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Emvarias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cuenta con una cantidad de 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145 vehículos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 le permite cumplir con la operación de manera óptima,  a los diferentes clientes: Residenciales, Comerciales e Industriales, en atención a los requerimientos normativos y a los propios de los usuarios.  Adicionalmente, el adecuado mantenimiento preventivo y correctivo permite que la Empresa tenga los vehículos disponibles para el cumplimiento de la operación. 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3886406" y="3857827"/>
            <a:ext cx="386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Recursos destinados para la Operación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6925396" y="2687197"/>
            <a:ext cx="4659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 presentó un incremento de 3.4% con relación al año 2016, que representan 2.010 servicios más en el año 2017.</a:t>
            </a:r>
          </a:p>
        </p:txBody>
      </p:sp>
    </p:spTree>
    <p:extLst>
      <p:ext uri="{BB962C8B-B14F-4D97-AF65-F5344CB8AC3E}">
        <p14:creationId xmlns:p14="http://schemas.microsoft.com/office/powerpoint/2010/main" val="190412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5957445" y="16625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Cumplimiento meta Cobertura Aseo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4150653" y="166254"/>
            <a:ext cx="1650232" cy="59549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Cobertura Recolección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457196" y="166254"/>
            <a:ext cx="1895982" cy="57312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Barrido y Limpieza</a:t>
            </a:r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2586487" y="166254"/>
            <a:ext cx="1395134" cy="59549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 Recolección</a:t>
            </a:r>
          </a:p>
        </p:txBody>
      </p:sp>
      <p:sp>
        <p:nvSpPr>
          <p:cNvPr id="34" name="21 CuadroTexto"/>
          <p:cNvSpPr txBox="1">
            <a:spLocks noChangeArrowheads="1"/>
          </p:cNvSpPr>
          <p:nvPr/>
        </p:nvSpPr>
        <p:spPr bwMode="auto">
          <a:xfrm>
            <a:off x="556575" y="87981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5" name="35 CuadroTexto"/>
          <p:cNvSpPr txBox="1">
            <a:spLocks noChangeArrowheads="1"/>
          </p:cNvSpPr>
          <p:nvPr/>
        </p:nvSpPr>
        <p:spPr bwMode="auto">
          <a:xfrm>
            <a:off x="1486689" y="87981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21 CuadroTexto"/>
          <p:cNvSpPr txBox="1">
            <a:spLocks noChangeArrowheads="1"/>
          </p:cNvSpPr>
          <p:nvPr/>
        </p:nvSpPr>
        <p:spPr bwMode="auto">
          <a:xfrm>
            <a:off x="2426938" y="865957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7" name="35 CuadroTexto"/>
          <p:cNvSpPr txBox="1">
            <a:spLocks noChangeArrowheads="1"/>
          </p:cNvSpPr>
          <p:nvPr/>
        </p:nvSpPr>
        <p:spPr bwMode="auto">
          <a:xfrm>
            <a:off x="3357052" y="865957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8" name="21 CuadroTexto"/>
          <p:cNvSpPr txBox="1">
            <a:spLocks noChangeArrowheads="1"/>
          </p:cNvSpPr>
          <p:nvPr/>
        </p:nvSpPr>
        <p:spPr bwMode="auto">
          <a:xfrm>
            <a:off x="4186468" y="865954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9" name="35 CuadroTexto"/>
          <p:cNvSpPr txBox="1">
            <a:spLocks noChangeArrowheads="1"/>
          </p:cNvSpPr>
          <p:nvPr/>
        </p:nvSpPr>
        <p:spPr bwMode="auto">
          <a:xfrm>
            <a:off x="5116582" y="865954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21 CuadroTexto"/>
          <p:cNvSpPr txBox="1">
            <a:spLocks noChangeArrowheads="1"/>
          </p:cNvSpPr>
          <p:nvPr/>
        </p:nvSpPr>
        <p:spPr bwMode="auto">
          <a:xfrm>
            <a:off x="6126104" y="87980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41" name="35 CuadroTexto"/>
          <p:cNvSpPr txBox="1">
            <a:spLocks noChangeArrowheads="1"/>
          </p:cNvSpPr>
          <p:nvPr/>
        </p:nvSpPr>
        <p:spPr bwMode="auto">
          <a:xfrm>
            <a:off x="7056218" y="87980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7952507" y="166249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Quejas</a:t>
            </a:r>
          </a:p>
        </p:txBody>
      </p:sp>
      <p:sp>
        <p:nvSpPr>
          <p:cNvPr id="55" name="21 CuadroTexto"/>
          <p:cNvSpPr txBox="1">
            <a:spLocks noChangeArrowheads="1"/>
          </p:cNvSpPr>
          <p:nvPr/>
        </p:nvSpPr>
        <p:spPr bwMode="auto">
          <a:xfrm>
            <a:off x="8121166" y="879800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56" name="35 CuadroTexto"/>
          <p:cNvSpPr txBox="1">
            <a:spLocks noChangeArrowheads="1"/>
          </p:cNvSpPr>
          <p:nvPr/>
        </p:nvSpPr>
        <p:spPr bwMode="auto">
          <a:xfrm>
            <a:off x="9051280" y="879800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Oval 28"/>
          <p:cNvSpPr>
            <a:spLocks noChangeArrowheads="1"/>
          </p:cNvSpPr>
          <p:nvPr/>
        </p:nvSpPr>
        <p:spPr bwMode="auto">
          <a:xfrm>
            <a:off x="9989127" y="16624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Reclamos</a:t>
            </a:r>
          </a:p>
        </p:txBody>
      </p:sp>
      <p:sp>
        <p:nvSpPr>
          <p:cNvPr id="61" name="21 CuadroTexto"/>
          <p:cNvSpPr txBox="1">
            <a:spLocks noChangeArrowheads="1"/>
          </p:cNvSpPr>
          <p:nvPr/>
        </p:nvSpPr>
        <p:spPr bwMode="auto">
          <a:xfrm>
            <a:off x="10157786" y="87979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62" name="35 CuadroTexto"/>
          <p:cNvSpPr txBox="1">
            <a:spLocks noChangeArrowheads="1"/>
          </p:cNvSpPr>
          <p:nvPr/>
        </p:nvSpPr>
        <p:spPr bwMode="auto">
          <a:xfrm>
            <a:off x="11087900" y="87979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6" name="Conector recto 65"/>
          <p:cNvCxnSpPr/>
          <p:nvPr/>
        </p:nvCxnSpPr>
        <p:spPr>
          <a:xfrm>
            <a:off x="166255" y="2008909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6" name="16 Rectángulo redondeado"/>
          <p:cNvSpPr/>
          <p:nvPr/>
        </p:nvSpPr>
        <p:spPr>
          <a:xfrm>
            <a:off x="562718" y="1227005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77" name="16 Rectángulo redondeado"/>
          <p:cNvSpPr/>
          <p:nvPr/>
        </p:nvSpPr>
        <p:spPr>
          <a:xfrm>
            <a:off x="1431714" y="1229275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78" name="16 Rectángulo redondeado"/>
          <p:cNvSpPr/>
          <p:nvPr/>
        </p:nvSpPr>
        <p:spPr>
          <a:xfrm>
            <a:off x="2446944" y="1227000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79" name="16 Rectángulo redondeado"/>
          <p:cNvSpPr/>
          <p:nvPr/>
        </p:nvSpPr>
        <p:spPr>
          <a:xfrm>
            <a:off x="3315940" y="1229270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0" name="16 Rectángulo redondeado"/>
          <p:cNvSpPr/>
          <p:nvPr/>
        </p:nvSpPr>
        <p:spPr>
          <a:xfrm>
            <a:off x="4178758" y="1226996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99,2%</a:t>
            </a:r>
          </a:p>
        </p:txBody>
      </p:sp>
      <p:sp>
        <p:nvSpPr>
          <p:cNvPr id="81" name="16 Rectángulo redondeado"/>
          <p:cNvSpPr/>
          <p:nvPr/>
        </p:nvSpPr>
        <p:spPr>
          <a:xfrm>
            <a:off x="5047754" y="1229266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2" name="16 Rectángulo redondeado"/>
          <p:cNvSpPr/>
          <p:nvPr/>
        </p:nvSpPr>
        <p:spPr>
          <a:xfrm>
            <a:off x="6159962" y="1226991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99.82%</a:t>
            </a:r>
          </a:p>
        </p:txBody>
      </p:sp>
      <p:sp>
        <p:nvSpPr>
          <p:cNvPr id="83" name="16 Rectángulo redondeado"/>
          <p:cNvSpPr/>
          <p:nvPr/>
        </p:nvSpPr>
        <p:spPr>
          <a:xfrm>
            <a:off x="7028958" y="1229261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4" name="16 Rectángulo redondeado"/>
          <p:cNvSpPr/>
          <p:nvPr/>
        </p:nvSpPr>
        <p:spPr>
          <a:xfrm>
            <a:off x="974510" y="1561787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5" name="16 Rectángulo redondeado"/>
          <p:cNvSpPr/>
          <p:nvPr/>
        </p:nvSpPr>
        <p:spPr>
          <a:xfrm>
            <a:off x="2886439" y="1575640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86" name="16 Rectángulo redondeado"/>
          <p:cNvSpPr/>
          <p:nvPr/>
        </p:nvSpPr>
        <p:spPr>
          <a:xfrm>
            <a:off x="4604403" y="1575635"/>
            <a:ext cx="736722" cy="274927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99.2%</a:t>
            </a:r>
          </a:p>
        </p:txBody>
      </p:sp>
      <p:sp>
        <p:nvSpPr>
          <p:cNvPr id="87" name="16 Rectángulo redondeado"/>
          <p:cNvSpPr/>
          <p:nvPr/>
        </p:nvSpPr>
        <p:spPr>
          <a:xfrm>
            <a:off x="6585599" y="1575631"/>
            <a:ext cx="715180" cy="266888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99.8%</a:t>
            </a:r>
          </a:p>
        </p:txBody>
      </p:sp>
      <p:sp>
        <p:nvSpPr>
          <p:cNvPr id="88" name="16 Rectángulo redondeado"/>
          <p:cNvSpPr/>
          <p:nvPr/>
        </p:nvSpPr>
        <p:spPr>
          <a:xfrm>
            <a:off x="8155024" y="1226986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3.24</a:t>
            </a:r>
          </a:p>
        </p:txBody>
      </p:sp>
      <p:sp>
        <p:nvSpPr>
          <p:cNvPr id="89" name="16 Rectángulo redondeado"/>
          <p:cNvSpPr/>
          <p:nvPr/>
        </p:nvSpPr>
        <p:spPr>
          <a:xfrm>
            <a:off x="9024020" y="1229256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5.42</a:t>
            </a:r>
          </a:p>
        </p:txBody>
      </p:sp>
      <p:sp>
        <p:nvSpPr>
          <p:cNvPr id="90" name="16 Rectángulo redondeado"/>
          <p:cNvSpPr/>
          <p:nvPr/>
        </p:nvSpPr>
        <p:spPr>
          <a:xfrm>
            <a:off x="8580661" y="1575626"/>
            <a:ext cx="715180" cy="266888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167%</a:t>
            </a:r>
          </a:p>
        </p:txBody>
      </p:sp>
      <p:sp>
        <p:nvSpPr>
          <p:cNvPr id="91" name="16 Rectángulo redondeado"/>
          <p:cNvSpPr/>
          <p:nvPr/>
        </p:nvSpPr>
        <p:spPr>
          <a:xfrm>
            <a:off x="10191644" y="1226981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92" name="16 Rectángulo redondeado"/>
          <p:cNvSpPr/>
          <p:nvPr/>
        </p:nvSpPr>
        <p:spPr>
          <a:xfrm>
            <a:off x="11060640" y="1229251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93" name="16 Rectángulo redondeado"/>
          <p:cNvSpPr/>
          <p:nvPr/>
        </p:nvSpPr>
        <p:spPr>
          <a:xfrm>
            <a:off x="10617281" y="1575621"/>
            <a:ext cx="715180" cy="266888"/>
          </a:xfrm>
          <a:prstGeom prst="roundRect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75%</a:t>
            </a:r>
          </a:p>
        </p:txBody>
      </p:sp>
      <p:cxnSp>
        <p:nvCxnSpPr>
          <p:cNvPr id="94" name="Conector recto 93"/>
          <p:cNvCxnSpPr/>
          <p:nvPr/>
        </p:nvCxnSpPr>
        <p:spPr>
          <a:xfrm>
            <a:off x="122707" y="2030677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5" name="37 Rectángulo redondeado"/>
          <p:cNvSpPr/>
          <p:nvPr/>
        </p:nvSpPr>
        <p:spPr>
          <a:xfrm>
            <a:off x="5903134" y="95690"/>
            <a:ext cx="5994128" cy="1843729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6" name="37 Rectángulo redondeado"/>
          <p:cNvSpPr/>
          <p:nvPr/>
        </p:nvSpPr>
        <p:spPr>
          <a:xfrm>
            <a:off x="93221" y="97777"/>
            <a:ext cx="4007642" cy="1843729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7" name="76 Rectángulo"/>
          <p:cNvSpPr/>
          <p:nvPr/>
        </p:nvSpPr>
        <p:spPr>
          <a:xfrm>
            <a:off x="154121" y="2112260"/>
            <a:ext cx="2732318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7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COBERTURA RECOLECCIÓN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122707" y="2513290"/>
            <a:ext cx="5921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Durante la vigencia 2017, se logró el cumplimiento de la meta en un 100%.  Se recolectaron un total del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629.930 Ton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 las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635.064 Ton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proyectadas, presentándose un incremento de 3.75% en las toneladas recolectadas con relación al año 2016, equivalentes a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22.794 toneladas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6679977" y="2404256"/>
            <a:ext cx="4962293" cy="138499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Emvarias</a:t>
            </a: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logró de manera efectiva cubrir esta demanda, gracias a su capacidad operativa, conformada por: 253 conductores, 461 recolectores,    119 vehículos Doble Troque, 4 vehículos sencillos, 11 volquetas y 11 NPR destinados a la prestación de este servicio, que nos permite atender efectivamente tanto los servicios diseñados como los eventuales y/o especiales.</a:t>
            </a:r>
          </a:p>
        </p:txBody>
      </p:sp>
      <p:sp>
        <p:nvSpPr>
          <p:cNvPr id="100" name="Rectángulo 99"/>
          <p:cNvSpPr/>
          <p:nvPr/>
        </p:nvSpPr>
        <p:spPr>
          <a:xfrm>
            <a:off x="3623161" y="4113544"/>
            <a:ext cx="5341327" cy="1169551"/>
          </a:xfrm>
          <a:prstGeom prst="rect">
            <a:avLst/>
          </a:prstGeom>
          <a:solidFill>
            <a:srgbClr val="FC902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Adicionalmente se aumentó la cobertura en las </a:t>
            </a: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zonas de difícil acceso</a:t>
            </a: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pasando de 39 contratos con Juntas de acción comunal con 232 operarios a  46 con 246, los cuales realizan la recolección puerta a puerta hasta los puntos de recolección por los cuales puede transitar el vehículo recolector.  </a:t>
            </a:r>
          </a:p>
        </p:txBody>
      </p:sp>
    </p:spTree>
    <p:extLst>
      <p:ext uri="{BB962C8B-B14F-4D97-AF65-F5344CB8AC3E}">
        <p14:creationId xmlns:p14="http://schemas.microsoft.com/office/powerpoint/2010/main" val="9672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8"/>
          <p:cNvSpPr>
            <a:spLocks noChangeArrowheads="1"/>
          </p:cNvSpPr>
          <p:nvPr/>
        </p:nvSpPr>
        <p:spPr bwMode="auto">
          <a:xfrm>
            <a:off x="5818895" y="16625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Cumplimiento meta Cobertura Aseo</a:t>
            </a:r>
          </a:p>
        </p:txBody>
      </p:sp>
      <p:sp>
        <p:nvSpPr>
          <p:cNvPr id="3" name="Oval 28"/>
          <p:cNvSpPr>
            <a:spLocks noChangeArrowheads="1"/>
          </p:cNvSpPr>
          <p:nvPr/>
        </p:nvSpPr>
        <p:spPr bwMode="auto">
          <a:xfrm>
            <a:off x="4012103" y="166254"/>
            <a:ext cx="1650232" cy="59549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Cobertura Recolección</a:t>
            </a:r>
          </a:p>
        </p:txBody>
      </p:sp>
      <p:sp>
        <p:nvSpPr>
          <p:cNvPr id="4" name="Oval 28"/>
          <p:cNvSpPr>
            <a:spLocks noChangeArrowheads="1"/>
          </p:cNvSpPr>
          <p:nvPr/>
        </p:nvSpPr>
        <p:spPr bwMode="auto">
          <a:xfrm>
            <a:off x="318646" y="166254"/>
            <a:ext cx="1895982" cy="57312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Barrido y Limpieza</a:t>
            </a:r>
          </a:p>
        </p:txBody>
      </p:sp>
      <p:sp>
        <p:nvSpPr>
          <p:cNvPr id="5" name="Oval 28"/>
          <p:cNvSpPr>
            <a:spLocks noChangeArrowheads="1"/>
          </p:cNvSpPr>
          <p:nvPr/>
        </p:nvSpPr>
        <p:spPr bwMode="auto">
          <a:xfrm>
            <a:off x="2447937" y="166254"/>
            <a:ext cx="1395134" cy="59549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Continuidad  Recolección</a:t>
            </a:r>
          </a:p>
        </p:txBody>
      </p:sp>
      <p:sp>
        <p:nvSpPr>
          <p:cNvPr id="6" name="21 CuadroTexto"/>
          <p:cNvSpPr txBox="1">
            <a:spLocks noChangeArrowheads="1"/>
          </p:cNvSpPr>
          <p:nvPr/>
        </p:nvSpPr>
        <p:spPr bwMode="auto">
          <a:xfrm>
            <a:off x="418025" y="87981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7" name="35 CuadroTexto"/>
          <p:cNvSpPr txBox="1">
            <a:spLocks noChangeArrowheads="1"/>
          </p:cNvSpPr>
          <p:nvPr/>
        </p:nvSpPr>
        <p:spPr bwMode="auto">
          <a:xfrm>
            <a:off x="1348139" y="87981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21 CuadroTexto"/>
          <p:cNvSpPr txBox="1">
            <a:spLocks noChangeArrowheads="1"/>
          </p:cNvSpPr>
          <p:nvPr/>
        </p:nvSpPr>
        <p:spPr bwMode="auto">
          <a:xfrm>
            <a:off x="2288388" y="865957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9" name="35 CuadroTexto"/>
          <p:cNvSpPr txBox="1">
            <a:spLocks noChangeArrowheads="1"/>
          </p:cNvSpPr>
          <p:nvPr/>
        </p:nvSpPr>
        <p:spPr bwMode="auto">
          <a:xfrm>
            <a:off x="3218502" y="865957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21 CuadroTexto"/>
          <p:cNvSpPr txBox="1">
            <a:spLocks noChangeArrowheads="1"/>
          </p:cNvSpPr>
          <p:nvPr/>
        </p:nvSpPr>
        <p:spPr bwMode="auto">
          <a:xfrm>
            <a:off x="4047918" y="865954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11" name="35 CuadroTexto"/>
          <p:cNvSpPr txBox="1">
            <a:spLocks noChangeArrowheads="1"/>
          </p:cNvSpPr>
          <p:nvPr/>
        </p:nvSpPr>
        <p:spPr bwMode="auto">
          <a:xfrm>
            <a:off x="4978032" y="865954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21 CuadroTexto"/>
          <p:cNvSpPr txBox="1">
            <a:spLocks noChangeArrowheads="1"/>
          </p:cNvSpPr>
          <p:nvPr/>
        </p:nvSpPr>
        <p:spPr bwMode="auto">
          <a:xfrm>
            <a:off x="5987554" y="87980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13" name="35 CuadroTexto"/>
          <p:cNvSpPr txBox="1">
            <a:spLocks noChangeArrowheads="1"/>
          </p:cNvSpPr>
          <p:nvPr/>
        </p:nvSpPr>
        <p:spPr bwMode="auto">
          <a:xfrm>
            <a:off x="6917668" y="87980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7813957" y="166249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Quejas</a:t>
            </a:r>
          </a:p>
        </p:txBody>
      </p:sp>
      <p:sp>
        <p:nvSpPr>
          <p:cNvPr id="27" name="21 CuadroTexto"/>
          <p:cNvSpPr txBox="1">
            <a:spLocks noChangeArrowheads="1"/>
          </p:cNvSpPr>
          <p:nvPr/>
        </p:nvSpPr>
        <p:spPr bwMode="auto">
          <a:xfrm>
            <a:off x="7982616" y="879800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28" name="35 CuadroTexto"/>
          <p:cNvSpPr txBox="1">
            <a:spLocks noChangeArrowheads="1"/>
          </p:cNvSpPr>
          <p:nvPr/>
        </p:nvSpPr>
        <p:spPr bwMode="auto">
          <a:xfrm>
            <a:off x="8912730" y="879800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9850577" y="166244"/>
            <a:ext cx="1830240" cy="60552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Reclamos</a:t>
            </a:r>
          </a:p>
        </p:txBody>
      </p:sp>
      <p:sp>
        <p:nvSpPr>
          <p:cNvPr id="33" name="21 CuadroTexto"/>
          <p:cNvSpPr txBox="1">
            <a:spLocks noChangeArrowheads="1"/>
          </p:cNvSpPr>
          <p:nvPr/>
        </p:nvSpPr>
        <p:spPr bwMode="auto">
          <a:xfrm>
            <a:off x="10019236" y="879795"/>
            <a:ext cx="827865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Acumulado</a:t>
            </a:r>
          </a:p>
        </p:txBody>
      </p:sp>
      <p:sp>
        <p:nvSpPr>
          <p:cNvPr id="34" name="35 CuadroTexto"/>
          <p:cNvSpPr txBox="1">
            <a:spLocks noChangeArrowheads="1"/>
          </p:cNvSpPr>
          <p:nvPr/>
        </p:nvSpPr>
        <p:spPr bwMode="auto">
          <a:xfrm>
            <a:off x="10949350" y="879795"/>
            <a:ext cx="684303" cy="253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50" b="1" i="0" u="none" strike="noStrike" kern="0" cap="none" spc="0" normalizeH="0" baseline="0" noProof="0" dirty="0">
                <a:ln>
                  <a:noFill/>
                </a:ln>
                <a:solidFill>
                  <a:srgbClr val="007934"/>
                </a:solidFill>
                <a:effectLst/>
                <a:uLnTx/>
                <a:uFillTx/>
              </a:rPr>
              <a:t>Meta</a:t>
            </a:r>
            <a:endParaRPr kumimoji="0" lang="es-CO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38" name="Conector recto 37"/>
          <p:cNvCxnSpPr/>
          <p:nvPr/>
        </p:nvCxnSpPr>
        <p:spPr>
          <a:xfrm>
            <a:off x="166255" y="2008909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9" name="16 Rectángulo redondeado"/>
          <p:cNvSpPr/>
          <p:nvPr/>
        </p:nvSpPr>
        <p:spPr>
          <a:xfrm>
            <a:off x="481075" y="1194349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0" name="16 Rectángulo redondeado"/>
          <p:cNvSpPr/>
          <p:nvPr/>
        </p:nvSpPr>
        <p:spPr>
          <a:xfrm>
            <a:off x="1350071" y="1196619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1" name="16 Rectángulo redondeado"/>
          <p:cNvSpPr/>
          <p:nvPr/>
        </p:nvSpPr>
        <p:spPr>
          <a:xfrm>
            <a:off x="2365301" y="1194344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2" name="16 Rectángulo redondeado"/>
          <p:cNvSpPr/>
          <p:nvPr/>
        </p:nvSpPr>
        <p:spPr>
          <a:xfrm>
            <a:off x="3234297" y="1196614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3" name="16 Rectángulo redondeado"/>
          <p:cNvSpPr/>
          <p:nvPr/>
        </p:nvSpPr>
        <p:spPr>
          <a:xfrm>
            <a:off x="4097115" y="1194340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99,2%</a:t>
            </a:r>
          </a:p>
        </p:txBody>
      </p:sp>
      <p:sp>
        <p:nvSpPr>
          <p:cNvPr id="44" name="16 Rectángulo redondeado"/>
          <p:cNvSpPr/>
          <p:nvPr/>
        </p:nvSpPr>
        <p:spPr>
          <a:xfrm>
            <a:off x="4966111" y="1196610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5" name="16 Rectángulo redondeado"/>
          <p:cNvSpPr/>
          <p:nvPr/>
        </p:nvSpPr>
        <p:spPr>
          <a:xfrm>
            <a:off x="6078319" y="1194335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99.82%</a:t>
            </a:r>
          </a:p>
        </p:txBody>
      </p:sp>
      <p:sp>
        <p:nvSpPr>
          <p:cNvPr id="46" name="16 Rectángulo redondeado"/>
          <p:cNvSpPr/>
          <p:nvPr/>
        </p:nvSpPr>
        <p:spPr>
          <a:xfrm>
            <a:off x="6947315" y="1196605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7" name="16 Rectángulo redondeado"/>
          <p:cNvSpPr/>
          <p:nvPr/>
        </p:nvSpPr>
        <p:spPr>
          <a:xfrm>
            <a:off x="892867" y="1529131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8" name="16 Rectángulo redondeado"/>
          <p:cNvSpPr/>
          <p:nvPr/>
        </p:nvSpPr>
        <p:spPr>
          <a:xfrm>
            <a:off x="2804796" y="1542984"/>
            <a:ext cx="736722" cy="274927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100%</a:t>
            </a:r>
          </a:p>
        </p:txBody>
      </p:sp>
      <p:sp>
        <p:nvSpPr>
          <p:cNvPr id="49" name="16 Rectángulo redondeado"/>
          <p:cNvSpPr/>
          <p:nvPr/>
        </p:nvSpPr>
        <p:spPr>
          <a:xfrm>
            <a:off x="4522760" y="1542979"/>
            <a:ext cx="736722" cy="274927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99.2%</a:t>
            </a:r>
          </a:p>
        </p:txBody>
      </p:sp>
      <p:sp>
        <p:nvSpPr>
          <p:cNvPr id="50" name="16 Rectángulo redondeado"/>
          <p:cNvSpPr/>
          <p:nvPr/>
        </p:nvSpPr>
        <p:spPr>
          <a:xfrm>
            <a:off x="6503956" y="1542975"/>
            <a:ext cx="715180" cy="266888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99.8%</a:t>
            </a:r>
          </a:p>
        </p:txBody>
      </p:sp>
      <p:sp>
        <p:nvSpPr>
          <p:cNvPr id="51" name="16 Rectángulo redondeado"/>
          <p:cNvSpPr/>
          <p:nvPr/>
        </p:nvSpPr>
        <p:spPr>
          <a:xfrm>
            <a:off x="8073381" y="1194330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3.24</a:t>
            </a:r>
          </a:p>
        </p:txBody>
      </p:sp>
      <p:sp>
        <p:nvSpPr>
          <p:cNvPr id="52" name="16 Rectángulo redondeado"/>
          <p:cNvSpPr/>
          <p:nvPr/>
        </p:nvSpPr>
        <p:spPr>
          <a:xfrm>
            <a:off x="8942377" y="1196600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5.42</a:t>
            </a:r>
          </a:p>
        </p:txBody>
      </p:sp>
      <p:sp>
        <p:nvSpPr>
          <p:cNvPr id="53" name="16 Rectángulo redondeado"/>
          <p:cNvSpPr/>
          <p:nvPr/>
        </p:nvSpPr>
        <p:spPr>
          <a:xfrm>
            <a:off x="8499018" y="1542970"/>
            <a:ext cx="715180" cy="266888"/>
          </a:xfrm>
          <a:prstGeom prst="roundRect">
            <a:avLst/>
          </a:prstGeom>
          <a:solidFill>
            <a:srgbClr val="00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167%</a:t>
            </a:r>
          </a:p>
        </p:txBody>
      </p:sp>
      <p:sp>
        <p:nvSpPr>
          <p:cNvPr id="54" name="16 Rectángulo redondeado"/>
          <p:cNvSpPr/>
          <p:nvPr/>
        </p:nvSpPr>
        <p:spPr>
          <a:xfrm>
            <a:off x="10110001" y="1194325"/>
            <a:ext cx="679607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55" name="16 Rectángulo redondeado"/>
          <p:cNvSpPr/>
          <p:nvPr/>
        </p:nvSpPr>
        <p:spPr>
          <a:xfrm>
            <a:off x="10978997" y="1196595"/>
            <a:ext cx="715180" cy="26688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56" name="16 Rectángulo redondeado"/>
          <p:cNvSpPr/>
          <p:nvPr/>
        </p:nvSpPr>
        <p:spPr>
          <a:xfrm>
            <a:off x="10535638" y="1542965"/>
            <a:ext cx="715180" cy="266888"/>
          </a:xfrm>
          <a:prstGeom prst="roundRect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75%</a:t>
            </a:r>
          </a:p>
        </p:txBody>
      </p:sp>
      <p:sp>
        <p:nvSpPr>
          <p:cNvPr id="58" name="37 Rectángulo redondeado"/>
          <p:cNvSpPr/>
          <p:nvPr/>
        </p:nvSpPr>
        <p:spPr>
          <a:xfrm>
            <a:off x="67838" y="84889"/>
            <a:ext cx="7643870" cy="1812504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9" name="37 Rectángulo redondeado"/>
          <p:cNvSpPr/>
          <p:nvPr/>
        </p:nvSpPr>
        <p:spPr>
          <a:xfrm>
            <a:off x="9750150" y="84889"/>
            <a:ext cx="2242570" cy="1812504"/>
          </a:xfrm>
          <a:prstGeom prst="roundRect">
            <a:avLst/>
          </a:prstGeom>
          <a:solidFill>
            <a:schemeClr val="bg2"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0" name="76 Rectángulo"/>
          <p:cNvSpPr/>
          <p:nvPr/>
        </p:nvSpPr>
        <p:spPr>
          <a:xfrm>
            <a:off x="154121" y="2112260"/>
            <a:ext cx="2732318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7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QUEJAS</a:t>
            </a:r>
            <a:endParaRPr kumimoji="0" lang="es-CO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Rectángulo 60"/>
          <p:cNvSpPr/>
          <p:nvPr/>
        </p:nvSpPr>
        <p:spPr>
          <a:xfrm>
            <a:off x="166255" y="2573374"/>
            <a:ext cx="58212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 registraron un total del </a:t>
            </a:r>
            <a:r>
              <a:rPr kumimoji="0" lang="es-CO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3.303 quejas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 al año imputables a </a:t>
            </a:r>
            <a:r>
              <a:rPr kumimoji="0" lang="es-CO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Emvarias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 Con relación al año anterior, se presenta una </a:t>
            </a:r>
            <a:r>
              <a:rPr kumimoji="0" lang="es-CO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disminución del 42%,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donde se registraron un total de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5.648 quejas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 Esto, debido a la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adecuada calificación de la queja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 el momento de su registro.  Así mismo, durante el año 2017, se observó una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disminución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significativa (59%) en las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quejas asociadas con el servicio de recolección,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como resultado de los rediseños en las rutas, las calibraciones y la gestión permanente de la operación en la ciudad.  </a:t>
            </a:r>
          </a:p>
        </p:txBody>
      </p:sp>
      <p:sp>
        <p:nvSpPr>
          <p:cNvPr id="62" name="Rectángulo 61"/>
          <p:cNvSpPr/>
          <p:nvPr/>
        </p:nvSpPr>
        <p:spPr>
          <a:xfrm>
            <a:off x="207511" y="4896536"/>
            <a:ext cx="5870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Las quejas asociadas con el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servicio de barrido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presentan igualmente una 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disminución 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del 27%, con relación al año anterior.  En este servicio, se presentó un rediseño de rutas y el incremento de 73 operarios más para hacer el cubrimiento de la demanda por crecimiento de ciudad.</a:t>
            </a:r>
          </a:p>
        </p:txBody>
      </p:sp>
      <p:graphicFrame>
        <p:nvGraphicFramePr>
          <p:cNvPr id="63" name="Gráfico 62"/>
          <p:cNvGraphicFramePr>
            <a:graphicFrameLocks/>
          </p:cNvGraphicFramePr>
          <p:nvPr/>
        </p:nvGraphicFramePr>
        <p:xfrm>
          <a:off x="5818895" y="2306647"/>
          <a:ext cx="6289186" cy="365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1688227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842</Words>
  <Application>Microsoft Office PowerPoint</Application>
  <PresentationFormat>Panorámica</PresentationFormat>
  <Paragraphs>181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NORA PATRICIA ALVAREZ PEREIRA</dc:creator>
  <cp:lastModifiedBy>USUARIO</cp:lastModifiedBy>
  <cp:revision>1</cp:revision>
  <dcterms:created xsi:type="dcterms:W3CDTF">2018-07-31T20:10:37Z</dcterms:created>
  <dcterms:modified xsi:type="dcterms:W3CDTF">2021-12-21T15:53:23Z</dcterms:modified>
</cp:coreProperties>
</file>