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b="1"/>
              <a:t>BARRIDO</a:t>
            </a:r>
          </a:p>
          <a:p>
            <a:pPr>
              <a:defRPr b="1"/>
            </a:pPr>
            <a:r>
              <a:rPr lang="es-CO" b="1"/>
              <a:t>2016</a:t>
            </a:r>
            <a:r>
              <a:rPr lang="es-CO" b="1" baseline="0"/>
              <a:t> -2017</a:t>
            </a:r>
            <a:endParaRPr lang="es-CO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PRESENTACION!$A$24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  <a:effectLst/>
            <a:sp3d>
              <a:contourClr>
                <a:schemeClr val="accent6">
                  <a:lumMod val="75000"/>
                </a:schemeClr>
              </a:contourClr>
            </a:sp3d>
          </c:spPr>
          <c:invertIfNegative val="0"/>
          <c:dLbls>
            <c:dLbl>
              <c:idx val="0"/>
              <c:layout>
                <c:manualLayout>
                  <c:x val="0"/>
                  <c:y val="0.3055555555555555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2CD-42A3-8C29-C19B806C66BC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62CD-42A3-8C29-C19B806C66BC}"/>
                </c:ext>
              </c:extLst>
            </c:dLbl>
            <c:dLbl>
              <c:idx val="2"/>
              <c:layout>
                <c:manualLayout>
                  <c:x val="1.0185067526415994E-16"/>
                  <c:y val="0.310185185185185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2CD-42A3-8C29-C19B806C66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PRESENTACION!$B$23:$D$23</c:f>
              <c:strCache>
                <c:ptCount val="3"/>
                <c:pt idx="0">
                  <c:v>BARRIDO MANUAL</c:v>
                </c:pt>
                <c:pt idx="1">
                  <c:v>BARRIDO MECÁNICO</c:v>
                </c:pt>
                <c:pt idx="2">
                  <c:v>TOTAL BARRIDO</c:v>
                </c:pt>
              </c:strCache>
            </c:strRef>
          </c:cat>
          <c:val>
            <c:numRef>
              <c:f>PRESENTACION!$B$24:$D$24</c:f>
              <c:numCache>
                <c:formatCode>_-* #,##0_-;\-* #,##0_-;_-* "-"??_-;_-@_-</c:formatCode>
                <c:ptCount val="3"/>
                <c:pt idx="0">
                  <c:v>1259335.6299999999</c:v>
                </c:pt>
                <c:pt idx="1">
                  <c:v>85202.14</c:v>
                </c:pt>
                <c:pt idx="2">
                  <c:v>1344537.7699999998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2CD-42A3-8C29-C19B806C66BC}"/>
            </c:ext>
          </c:extLst>
        </c:ser>
        <c:ser>
          <c:idx val="1"/>
          <c:order val="1"/>
          <c:tx>
            <c:strRef>
              <c:f>PRESENTACION!$A$25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"/>
                  <c:y val="0.3194444444444444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2CD-42A3-8C29-C19B806C66BC}"/>
                </c:ext>
              </c:extLst>
            </c:dLbl>
            <c:dLbl>
              <c:idx val="1"/>
              <c:layout>
                <c:manualLayout>
                  <c:x val="4.9999999999999892E-2"/>
                  <c:y val="1.388870662000575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716666666666668"/>
                      <c:h val="0.110277777777777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62CD-42A3-8C29-C19B806C66BC}"/>
                </c:ext>
              </c:extLst>
            </c:dLbl>
            <c:dLbl>
              <c:idx val="2"/>
              <c:layout>
                <c:manualLayout>
                  <c:x val="2.7777777777777779E-3"/>
                  <c:y val="0.3333333333333333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2CD-42A3-8C29-C19B806C66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PRESENTACION!$B$23:$D$23</c:f>
              <c:strCache>
                <c:ptCount val="3"/>
                <c:pt idx="0">
                  <c:v>BARRIDO MANUAL</c:v>
                </c:pt>
                <c:pt idx="1">
                  <c:v>BARRIDO MECÁNICO</c:v>
                </c:pt>
                <c:pt idx="2">
                  <c:v>TOTAL BARRIDO</c:v>
                </c:pt>
              </c:strCache>
            </c:strRef>
          </c:cat>
          <c:val>
            <c:numRef>
              <c:f>PRESENTACION!$B$25:$D$25</c:f>
              <c:numCache>
                <c:formatCode>_-* #,##0_-;\-* #,##0_-;_-* "-"??_-;_-@_-</c:formatCode>
                <c:ptCount val="3"/>
                <c:pt idx="0">
                  <c:v>1360129.82</c:v>
                </c:pt>
                <c:pt idx="1">
                  <c:v>113713.19999999998</c:v>
                </c:pt>
                <c:pt idx="2">
                  <c:v>1473843.02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2CD-42A3-8C29-C19B806C66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07783032"/>
        <c:axId val="507792872"/>
        <c:axId val="0"/>
      </c:bar3DChart>
      <c:catAx>
        <c:axId val="507783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507792872"/>
        <c:crosses val="autoZero"/>
        <c:auto val="1"/>
        <c:lblAlgn val="ctr"/>
        <c:lblOffset val="100"/>
        <c:noMultiLvlLbl val="0"/>
      </c:catAx>
      <c:valAx>
        <c:axId val="507792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507783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b="1"/>
              <a:t>Quejas 2016-2017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2016</c:v>
          </c:tx>
          <c:spPr>
            <a:solidFill>
              <a:srgbClr val="92D05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'QUEJAS AÑO'!$S$13:$S$19</c:f>
              <c:strCache>
                <c:ptCount val="7"/>
                <c:pt idx="0">
                  <c:v>Continuidad B&amp;L</c:v>
                </c:pt>
                <c:pt idx="1">
                  <c:v>Calidad B&amp;L</c:v>
                </c:pt>
                <c:pt idx="2">
                  <c:v>Calidad recolección de RO</c:v>
                </c:pt>
                <c:pt idx="3">
                  <c:v>Continuidad recolección de RO</c:v>
                </c:pt>
                <c:pt idx="4">
                  <c:v>Negativa de prestación recolección de residuos especiales  </c:v>
                </c:pt>
                <c:pt idx="5">
                  <c:v>Corte de Césped</c:v>
                </c:pt>
                <c:pt idx="6">
                  <c:v>Otros</c:v>
                </c:pt>
              </c:strCache>
            </c:strRef>
          </c:cat>
          <c:val>
            <c:numRef>
              <c:f>'QUEJAS AÑO'!$T$13:$T$19</c:f>
              <c:numCache>
                <c:formatCode>#,##0</c:formatCode>
                <c:ptCount val="7"/>
                <c:pt idx="0">
                  <c:v>985</c:v>
                </c:pt>
                <c:pt idx="1">
                  <c:v>800</c:v>
                </c:pt>
                <c:pt idx="2">
                  <c:v>980</c:v>
                </c:pt>
                <c:pt idx="3">
                  <c:v>1150</c:v>
                </c:pt>
                <c:pt idx="4">
                  <c:v>111</c:v>
                </c:pt>
                <c:pt idx="5">
                  <c:v>130</c:v>
                </c:pt>
                <c:pt idx="6">
                  <c:v>1492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2E-40E5-86B7-C0EEFA557116}"/>
            </c:ext>
          </c:extLst>
        </c:ser>
        <c:ser>
          <c:idx val="1"/>
          <c:order val="1"/>
          <c:tx>
            <c:v>2017</c:v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0615709477956167E-2"/>
                  <c:y val="-3.552930532470695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C2E-40E5-86B7-C0EEFA557116}"/>
                </c:ext>
              </c:extLst>
            </c:dLbl>
            <c:dLbl>
              <c:idx val="1"/>
              <c:layout>
                <c:manualLayout>
                  <c:x val="1.4861993269138661E-2"/>
                  <c:y val="3.8759689922480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C2E-40E5-86B7-C0EEFA557116}"/>
                </c:ext>
              </c:extLst>
            </c:dLbl>
            <c:dLbl>
              <c:idx val="2"/>
              <c:layout>
                <c:manualLayout>
                  <c:x val="1.273885137354738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C2E-40E5-86B7-C0EEFA557116}"/>
                </c:ext>
              </c:extLst>
            </c:dLbl>
            <c:dLbl>
              <c:idx val="3"/>
              <c:layout>
                <c:manualLayout>
                  <c:x val="1.910827706032113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C2E-40E5-86B7-C0EEFA557116}"/>
                </c:ext>
              </c:extLst>
            </c:dLbl>
            <c:dLbl>
              <c:idx val="4"/>
              <c:layout>
                <c:manualLayout>
                  <c:x val="1.698513516472989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C2E-40E5-86B7-C0EEFA557116}"/>
                </c:ext>
              </c:extLst>
            </c:dLbl>
            <c:dLbl>
              <c:idx val="6"/>
              <c:layout>
                <c:manualLayout>
                  <c:x val="1.273885137354742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C2E-40E5-86B7-C0EEFA557116}"/>
                </c:ext>
              </c:extLst>
            </c:dLbl>
            <c:dLbl>
              <c:idx val="7"/>
              <c:layout>
                <c:manualLayout>
                  <c:x val="1.273885137354742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C2E-40E5-86B7-C0EEFA5571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'QUEJAS AÑO'!$S$13:$S$19</c:f>
              <c:strCache>
                <c:ptCount val="7"/>
                <c:pt idx="0">
                  <c:v>Continuidad B&amp;L</c:v>
                </c:pt>
                <c:pt idx="1">
                  <c:v>Calidad B&amp;L</c:v>
                </c:pt>
                <c:pt idx="2">
                  <c:v>Calidad recolección de RO</c:v>
                </c:pt>
                <c:pt idx="3">
                  <c:v>Continuidad recolección de RO</c:v>
                </c:pt>
                <c:pt idx="4">
                  <c:v>Negativa de prestación recolección de residuos especiales  </c:v>
                </c:pt>
                <c:pt idx="5">
                  <c:v>Corte de Césped</c:v>
                </c:pt>
                <c:pt idx="6">
                  <c:v>Otros</c:v>
                </c:pt>
              </c:strCache>
            </c:strRef>
          </c:cat>
          <c:val>
            <c:numRef>
              <c:f>'QUEJAS AÑO'!$U$13:$U$19</c:f>
              <c:numCache>
                <c:formatCode>#,##0</c:formatCode>
                <c:ptCount val="7"/>
                <c:pt idx="0">
                  <c:v>840</c:v>
                </c:pt>
                <c:pt idx="1">
                  <c:v>457</c:v>
                </c:pt>
                <c:pt idx="2">
                  <c:v>450</c:v>
                </c:pt>
                <c:pt idx="3">
                  <c:v>415</c:v>
                </c:pt>
                <c:pt idx="4">
                  <c:v>249</c:v>
                </c:pt>
                <c:pt idx="5">
                  <c:v>173</c:v>
                </c:pt>
                <c:pt idx="6">
                  <c:v>719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C2E-40E5-86B7-C0EEFA5571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69677120"/>
        <c:axId val="569680400"/>
        <c:axId val="0"/>
      </c:bar3DChart>
      <c:catAx>
        <c:axId val="569677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569680400"/>
        <c:crosses val="autoZero"/>
        <c:auto val="1"/>
        <c:lblAlgn val="ctr"/>
        <c:lblOffset val="100"/>
        <c:noMultiLvlLbl val="0"/>
      </c:catAx>
      <c:valAx>
        <c:axId val="569680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569677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64E727-9B4D-4E53-B63B-82A100C7558C}" type="datetimeFigureOut">
              <a:rPr lang="es-CO" smtClean="0"/>
              <a:t>21/12/2021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78566E-FEC6-4C47-BC12-BBB10FE6F80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09243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93E441-67EB-494D-AF6D-6638590A18E5}" type="slidenum">
              <a:rPr kumimoji="0" lang="es-CO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CO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4128610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93E441-67EB-494D-AF6D-6638590A18E5}" type="slidenum">
              <a:rPr kumimoji="0" lang="es-CO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O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3073753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93E441-67EB-494D-AF6D-6638590A18E5}" type="slidenum">
              <a:rPr kumimoji="0" lang="es-CO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CO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2484207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93E441-67EB-494D-AF6D-6638590A18E5}" type="slidenum">
              <a:rPr kumimoji="0" lang="es-CO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s-CO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807785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36D8-8E96-4C36-92FA-BB4D2E2F7143}" type="datetimeFigureOut">
              <a:rPr lang="es-CO" smtClean="0"/>
              <a:t>21/12/2021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62103-9FDA-44A2-8055-6062FC670D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9528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36D8-8E96-4C36-92FA-BB4D2E2F7143}" type="datetimeFigureOut">
              <a:rPr lang="es-CO" smtClean="0"/>
              <a:t>21/12/2021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62103-9FDA-44A2-8055-6062FC670D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96203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36D8-8E96-4C36-92FA-BB4D2E2F7143}" type="datetimeFigureOut">
              <a:rPr lang="es-CO" smtClean="0"/>
              <a:t>21/12/2021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62103-9FDA-44A2-8055-6062FC670D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98598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36D8-8E96-4C36-92FA-BB4D2E2F7143}" type="datetimeFigureOut">
              <a:rPr lang="es-CO" smtClean="0"/>
              <a:t>21/12/2021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62103-9FDA-44A2-8055-6062FC670D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065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36D8-8E96-4C36-92FA-BB4D2E2F7143}" type="datetimeFigureOut">
              <a:rPr lang="es-CO" smtClean="0"/>
              <a:t>21/12/2021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62103-9FDA-44A2-8055-6062FC670D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1879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36D8-8E96-4C36-92FA-BB4D2E2F7143}" type="datetimeFigureOut">
              <a:rPr lang="es-CO" smtClean="0"/>
              <a:t>21/12/2021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62103-9FDA-44A2-8055-6062FC670D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29605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36D8-8E96-4C36-92FA-BB4D2E2F7143}" type="datetimeFigureOut">
              <a:rPr lang="es-CO" smtClean="0"/>
              <a:t>21/12/2021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62103-9FDA-44A2-8055-6062FC670D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36194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36D8-8E96-4C36-92FA-BB4D2E2F7143}" type="datetimeFigureOut">
              <a:rPr lang="es-CO" smtClean="0"/>
              <a:t>21/12/2021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62103-9FDA-44A2-8055-6062FC670D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60175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36D8-8E96-4C36-92FA-BB4D2E2F7143}" type="datetimeFigureOut">
              <a:rPr lang="es-CO" smtClean="0"/>
              <a:t>21/12/2021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62103-9FDA-44A2-8055-6062FC670D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8477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36D8-8E96-4C36-92FA-BB4D2E2F7143}" type="datetimeFigureOut">
              <a:rPr lang="es-CO" smtClean="0"/>
              <a:t>21/12/2021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62103-9FDA-44A2-8055-6062FC670D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8306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36D8-8E96-4C36-92FA-BB4D2E2F7143}" type="datetimeFigureOut">
              <a:rPr lang="es-CO" smtClean="0"/>
              <a:t>21/12/2021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62103-9FDA-44A2-8055-6062FC670D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2807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C36D8-8E96-4C36-92FA-BB4D2E2F7143}" type="datetimeFigureOut">
              <a:rPr lang="es-CO" smtClean="0"/>
              <a:t>21/12/2021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62103-9FDA-44A2-8055-6062FC670D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4103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8"/>
          <p:cNvSpPr>
            <a:spLocks noChangeArrowheads="1"/>
          </p:cNvSpPr>
          <p:nvPr/>
        </p:nvSpPr>
        <p:spPr bwMode="auto">
          <a:xfrm>
            <a:off x="5957445" y="166254"/>
            <a:ext cx="1830240" cy="605524"/>
          </a:xfrm>
          <a:prstGeom prst="round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1" i="0" u="none" strike="noStrike" kern="0" cap="none" spc="0" normalizeH="0" baseline="0" noProof="0" dirty="0">
                <a:ln>
                  <a:noFill/>
                </a:ln>
                <a:solidFill>
                  <a:srgbClr val="2F2F2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Cumplimiento meta Cobertura Aseo</a:t>
            </a:r>
          </a:p>
        </p:txBody>
      </p:sp>
      <p:sp>
        <p:nvSpPr>
          <p:cNvPr id="3" name="Oval 28"/>
          <p:cNvSpPr>
            <a:spLocks noChangeArrowheads="1"/>
          </p:cNvSpPr>
          <p:nvPr/>
        </p:nvSpPr>
        <p:spPr bwMode="auto">
          <a:xfrm>
            <a:off x="4150653" y="166254"/>
            <a:ext cx="1650232" cy="595497"/>
          </a:xfrm>
          <a:prstGeom prst="round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1" i="0" u="none" strike="noStrike" kern="0" cap="none" spc="0" normalizeH="0" baseline="0" noProof="0" dirty="0">
                <a:ln>
                  <a:noFill/>
                </a:ln>
                <a:solidFill>
                  <a:srgbClr val="2F2F2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Cobertura Recolección</a:t>
            </a:r>
          </a:p>
        </p:txBody>
      </p:sp>
      <p:sp>
        <p:nvSpPr>
          <p:cNvPr id="4" name="Oval 28"/>
          <p:cNvSpPr>
            <a:spLocks noChangeArrowheads="1"/>
          </p:cNvSpPr>
          <p:nvPr/>
        </p:nvSpPr>
        <p:spPr bwMode="auto">
          <a:xfrm>
            <a:off x="457196" y="166254"/>
            <a:ext cx="1895982" cy="573121"/>
          </a:xfrm>
          <a:prstGeom prst="round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Continuidad Barrido y Limpieza</a:t>
            </a:r>
          </a:p>
        </p:txBody>
      </p:sp>
      <p:sp>
        <p:nvSpPr>
          <p:cNvPr id="5" name="Oval 28"/>
          <p:cNvSpPr>
            <a:spLocks noChangeArrowheads="1"/>
          </p:cNvSpPr>
          <p:nvPr/>
        </p:nvSpPr>
        <p:spPr bwMode="auto">
          <a:xfrm>
            <a:off x="2586487" y="166254"/>
            <a:ext cx="1395134" cy="595496"/>
          </a:xfrm>
          <a:prstGeom prst="round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1" i="0" u="none" strike="noStrike" kern="0" cap="none" spc="0" normalizeH="0" baseline="0" noProof="0" dirty="0">
                <a:ln>
                  <a:noFill/>
                </a:ln>
                <a:solidFill>
                  <a:srgbClr val="2F2F2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Continuidad  Recolección</a:t>
            </a:r>
          </a:p>
        </p:txBody>
      </p:sp>
      <p:sp>
        <p:nvSpPr>
          <p:cNvPr id="10" name="21 CuadroTexto"/>
          <p:cNvSpPr txBox="1">
            <a:spLocks noChangeArrowheads="1"/>
          </p:cNvSpPr>
          <p:nvPr/>
        </p:nvSpPr>
        <p:spPr bwMode="auto">
          <a:xfrm>
            <a:off x="556575" y="879815"/>
            <a:ext cx="827865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Acumulado</a:t>
            </a:r>
          </a:p>
        </p:txBody>
      </p:sp>
      <p:sp>
        <p:nvSpPr>
          <p:cNvPr id="11" name="35 CuadroTexto"/>
          <p:cNvSpPr txBox="1">
            <a:spLocks noChangeArrowheads="1"/>
          </p:cNvSpPr>
          <p:nvPr/>
        </p:nvSpPr>
        <p:spPr bwMode="auto">
          <a:xfrm>
            <a:off x="1486689" y="879815"/>
            <a:ext cx="684303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Meta</a:t>
            </a:r>
            <a:endParaRPr kumimoji="0" lang="es-CO" sz="10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2" name="21 CuadroTexto"/>
          <p:cNvSpPr txBox="1">
            <a:spLocks noChangeArrowheads="1"/>
          </p:cNvSpPr>
          <p:nvPr/>
        </p:nvSpPr>
        <p:spPr bwMode="auto">
          <a:xfrm>
            <a:off x="2426938" y="865957"/>
            <a:ext cx="827865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Acumulado</a:t>
            </a:r>
          </a:p>
        </p:txBody>
      </p:sp>
      <p:sp>
        <p:nvSpPr>
          <p:cNvPr id="13" name="35 CuadroTexto"/>
          <p:cNvSpPr txBox="1">
            <a:spLocks noChangeArrowheads="1"/>
          </p:cNvSpPr>
          <p:nvPr/>
        </p:nvSpPr>
        <p:spPr bwMode="auto">
          <a:xfrm>
            <a:off x="3357052" y="865957"/>
            <a:ext cx="684303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Meta</a:t>
            </a:r>
            <a:endParaRPr kumimoji="0" lang="es-CO" sz="10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4" name="21 CuadroTexto"/>
          <p:cNvSpPr txBox="1">
            <a:spLocks noChangeArrowheads="1"/>
          </p:cNvSpPr>
          <p:nvPr/>
        </p:nvSpPr>
        <p:spPr bwMode="auto">
          <a:xfrm>
            <a:off x="4186468" y="865954"/>
            <a:ext cx="827865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Acumulado</a:t>
            </a:r>
          </a:p>
        </p:txBody>
      </p:sp>
      <p:sp>
        <p:nvSpPr>
          <p:cNvPr id="15" name="35 CuadroTexto"/>
          <p:cNvSpPr txBox="1">
            <a:spLocks noChangeArrowheads="1"/>
          </p:cNvSpPr>
          <p:nvPr/>
        </p:nvSpPr>
        <p:spPr bwMode="auto">
          <a:xfrm>
            <a:off x="5116582" y="865954"/>
            <a:ext cx="684303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Meta</a:t>
            </a:r>
            <a:endParaRPr kumimoji="0" lang="es-CO" sz="10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" name="21 CuadroTexto"/>
          <p:cNvSpPr txBox="1">
            <a:spLocks noChangeArrowheads="1"/>
          </p:cNvSpPr>
          <p:nvPr/>
        </p:nvSpPr>
        <p:spPr bwMode="auto">
          <a:xfrm>
            <a:off x="6126104" y="879805"/>
            <a:ext cx="827865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Acumulado</a:t>
            </a:r>
          </a:p>
        </p:txBody>
      </p:sp>
      <p:sp>
        <p:nvSpPr>
          <p:cNvPr id="17" name="35 CuadroTexto"/>
          <p:cNvSpPr txBox="1">
            <a:spLocks noChangeArrowheads="1"/>
          </p:cNvSpPr>
          <p:nvPr/>
        </p:nvSpPr>
        <p:spPr bwMode="auto">
          <a:xfrm>
            <a:off x="7056218" y="879805"/>
            <a:ext cx="684303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Meta</a:t>
            </a:r>
            <a:endParaRPr kumimoji="0" lang="es-CO" sz="10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8" name="16 Rectángulo redondeado"/>
          <p:cNvSpPr/>
          <p:nvPr/>
        </p:nvSpPr>
        <p:spPr>
          <a:xfrm>
            <a:off x="606266" y="1205237"/>
            <a:ext cx="679607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100%</a:t>
            </a:r>
          </a:p>
        </p:txBody>
      </p:sp>
      <p:sp>
        <p:nvSpPr>
          <p:cNvPr id="19" name="16 Rectángulo redondeado"/>
          <p:cNvSpPr/>
          <p:nvPr/>
        </p:nvSpPr>
        <p:spPr>
          <a:xfrm>
            <a:off x="1475262" y="1207507"/>
            <a:ext cx="715180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100%</a:t>
            </a:r>
          </a:p>
        </p:txBody>
      </p:sp>
      <p:sp>
        <p:nvSpPr>
          <p:cNvPr id="20" name="16 Rectángulo redondeado"/>
          <p:cNvSpPr/>
          <p:nvPr/>
        </p:nvSpPr>
        <p:spPr>
          <a:xfrm>
            <a:off x="2490492" y="1205232"/>
            <a:ext cx="679607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100%</a:t>
            </a:r>
          </a:p>
        </p:txBody>
      </p:sp>
      <p:sp>
        <p:nvSpPr>
          <p:cNvPr id="21" name="16 Rectángulo redondeado"/>
          <p:cNvSpPr/>
          <p:nvPr/>
        </p:nvSpPr>
        <p:spPr>
          <a:xfrm>
            <a:off x="3359488" y="1207502"/>
            <a:ext cx="715180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100%</a:t>
            </a:r>
          </a:p>
        </p:txBody>
      </p:sp>
      <p:sp>
        <p:nvSpPr>
          <p:cNvPr id="22" name="16 Rectángulo redondeado"/>
          <p:cNvSpPr/>
          <p:nvPr/>
        </p:nvSpPr>
        <p:spPr>
          <a:xfrm>
            <a:off x="4222306" y="1205228"/>
            <a:ext cx="679607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99,2%</a:t>
            </a:r>
          </a:p>
        </p:txBody>
      </p:sp>
      <p:sp>
        <p:nvSpPr>
          <p:cNvPr id="23" name="16 Rectángulo redondeado"/>
          <p:cNvSpPr/>
          <p:nvPr/>
        </p:nvSpPr>
        <p:spPr>
          <a:xfrm>
            <a:off x="5091302" y="1207498"/>
            <a:ext cx="715180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100%</a:t>
            </a:r>
          </a:p>
        </p:txBody>
      </p:sp>
      <p:sp>
        <p:nvSpPr>
          <p:cNvPr id="24" name="16 Rectángulo redondeado"/>
          <p:cNvSpPr/>
          <p:nvPr/>
        </p:nvSpPr>
        <p:spPr>
          <a:xfrm>
            <a:off x="6203510" y="1205223"/>
            <a:ext cx="679607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99.82%</a:t>
            </a:r>
          </a:p>
        </p:txBody>
      </p:sp>
      <p:sp>
        <p:nvSpPr>
          <p:cNvPr id="25" name="16 Rectángulo redondeado"/>
          <p:cNvSpPr/>
          <p:nvPr/>
        </p:nvSpPr>
        <p:spPr>
          <a:xfrm>
            <a:off x="7072506" y="1207493"/>
            <a:ext cx="715180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100%</a:t>
            </a:r>
          </a:p>
        </p:txBody>
      </p:sp>
      <p:sp>
        <p:nvSpPr>
          <p:cNvPr id="27" name="16 Rectángulo redondeado"/>
          <p:cNvSpPr/>
          <p:nvPr/>
        </p:nvSpPr>
        <p:spPr>
          <a:xfrm>
            <a:off x="1018058" y="1540019"/>
            <a:ext cx="736722" cy="274927"/>
          </a:xfrm>
          <a:prstGeom prst="roundRect">
            <a:avLst/>
          </a:prstGeom>
          <a:solidFill>
            <a:srgbClr val="00FF00"/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100%</a:t>
            </a:r>
          </a:p>
        </p:txBody>
      </p:sp>
      <p:sp>
        <p:nvSpPr>
          <p:cNvPr id="28" name="16 Rectángulo redondeado"/>
          <p:cNvSpPr/>
          <p:nvPr/>
        </p:nvSpPr>
        <p:spPr>
          <a:xfrm>
            <a:off x="2929987" y="1553872"/>
            <a:ext cx="736722" cy="274927"/>
          </a:xfrm>
          <a:prstGeom prst="roundRect">
            <a:avLst/>
          </a:prstGeom>
          <a:solidFill>
            <a:srgbClr val="00FF00"/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100%</a:t>
            </a:r>
          </a:p>
        </p:txBody>
      </p:sp>
      <p:sp>
        <p:nvSpPr>
          <p:cNvPr id="29" name="16 Rectángulo redondeado"/>
          <p:cNvSpPr/>
          <p:nvPr/>
        </p:nvSpPr>
        <p:spPr>
          <a:xfrm>
            <a:off x="4647951" y="1553867"/>
            <a:ext cx="736722" cy="274927"/>
          </a:xfrm>
          <a:prstGeom prst="roundRect">
            <a:avLst/>
          </a:prstGeom>
          <a:solidFill>
            <a:srgbClr val="FFFF00"/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99.2%</a:t>
            </a:r>
          </a:p>
        </p:txBody>
      </p:sp>
      <p:sp>
        <p:nvSpPr>
          <p:cNvPr id="30" name="16 Rectángulo redondeado"/>
          <p:cNvSpPr/>
          <p:nvPr/>
        </p:nvSpPr>
        <p:spPr>
          <a:xfrm>
            <a:off x="6629147" y="1553863"/>
            <a:ext cx="715180" cy="266888"/>
          </a:xfrm>
          <a:prstGeom prst="roundRect">
            <a:avLst/>
          </a:prstGeom>
          <a:solidFill>
            <a:srgbClr val="FFFF00"/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99.8%</a:t>
            </a:r>
          </a:p>
        </p:txBody>
      </p:sp>
      <p:sp>
        <p:nvSpPr>
          <p:cNvPr id="31" name="Oval 28"/>
          <p:cNvSpPr>
            <a:spLocks noChangeArrowheads="1"/>
          </p:cNvSpPr>
          <p:nvPr/>
        </p:nvSpPr>
        <p:spPr bwMode="auto">
          <a:xfrm>
            <a:off x="7952507" y="166249"/>
            <a:ext cx="1830240" cy="605524"/>
          </a:xfrm>
          <a:prstGeom prst="round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1" i="0" u="none" strike="noStrike" kern="0" cap="none" spc="0" normalizeH="0" baseline="0" noProof="0" dirty="0">
                <a:ln>
                  <a:noFill/>
                </a:ln>
                <a:solidFill>
                  <a:srgbClr val="2F2F2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Quejas</a:t>
            </a:r>
          </a:p>
        </p:txBody>
      </p:sp>
      <p:sp>
        <p:nvSpPr>
          <p:cNvPr id="32" name="21 CuadroTexto"/>
          <p:cNvSpPr txBox="1">
            <a:spLocks noChangeArrowheads="1"/>
          </p:cNvSpPr>
          <p:nvPr/>
        </p:nvSpPr>
        <p:spPr bwMode="auto">
          <a:xfrm>
            <a:off x="8121166" y="879800"/>
            <a:ext cx="827865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Acumulado</a:t>
            </a:r>
          </a:p>
        </p:txBody>
      </p:sp>
      <p:sp>
        <p:nvSpPr>
          <p:cNvPr id="33" name="35 CuadroTexto"/>
          <p:cNvSpPr txBox="1">
            <a:spLocks noChangeArrowheads="1"/>
          </p:cNvSpPr>
          <p:nvPr/>
        </p:nvSpPr>
        <p:spPr bwMode="auto">
          <a:xfrm>
            <a:off x="9051280" y="879800"/>
            <a:ext cx="684303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Meta</a:t>
            </a:r>
            <a:endParaRPr kumimoji="0" lang="es-CO" sz="10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4" name="16 Rectángulo redondeado"/>
          <p:cNvSpPr/>
          <p:nvPr/>
        </p:nvSpPr>
        <p:spPr>
          <a:xfrm>
            <a:off x="8198572" y="1205218"/>
            <a:ext cx="679607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3.24</a:t>
            </a:r>
          </a:p>
        </p:txBody>
      </p:sp>
      <p:sp>
        <p:nvSpPr>
          <p:cNvPr id="35" name="16 Rectángulo redondeado"/>
          <p:cNvSpPr/>
          <p:nvPr/>
        </p:nvSpPr>
        <p:spPr>
          <a:xfrm>
            <a:off x="9067568" y="1207488"/>
            <a:ext cx="715180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5.42</a:t>
            </a:r>
          </a:p>
        </p:txBody>
      </p:sp>
      <p:sp>
        <p:nvSpPr>
          <p:cNvPr id="36" name="16 Rectángulo redondeado"/>
          <p:cNvSpPr/>
          <p:nvPr/>
        </p:nvSpPr>
        <p:spPr>
          <a:xfrm>
            <a:off x="8624209" y="1553858"/>
            <a:ext cx="715180" cy="266888"/>
          </a:xfrm>
          <a:prstGeom prst="roundRect">
            <a:avLst/>
          </a:prstGeom>
          <a:solidFill>
            <a:srgbClr val="00FF00"/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167%</a:t>
            </a:r>
          </a:p>
        </p:txBody>
      </p:sp>
      <p:sp>
        <p:nvSpPr>
          <p:cNvPr id="37" name="Oval 28"/>
          <p:cNvSpPr>
            <a:spLocks noChangeArrowheads="1"/>
          </p:cNvSpPr>
          <p:nvPr/>
        </p:nvSpPr>
        <p:spPr bwMode="auto">
          <a:xfrm>
            <a:off x="9989127" y="166244"/>
            <a:ext cx="1830240" cy="605524"/>
          </a:xfrm>
          <a:prstGeom prst="round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1" i="0" u="none" strike="noStrike" kern="0" cap="none" spc="0" normalizeH="0" baseline="0" noProof="0" dirty="0">
                <a:ln>
                  <a:noFill/>
                </a:ln>
                <a:solidFill>
                  <a:srgbClr val="2F2F2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Reclamos</a:t>
            </a:r>
          </a:p>
        </p:txBody>
      </p:sp>
      <p:sp>
        <p:nvSpPr>
          <p:cNvPr id="38" name="21 CuadroTexto"/>
          <p:cNvSpPr txBox="1">
            <a:spLocks noChangeArrowheads="1"/>
          </p:cNvSpPr>
          <p:nvPr/>
        </p:nvSpPr>
        <p:spPr bwMode="auto">
          <a:xfrm>
            <a:off x="10157786" y="879795"/>
            <a:ext cx="827865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Acumulado</a:t>
            </a:r>
          </a:p>
        </p:txBody>
      </p:sp>
      <p:sp>
        <p:nvSpPr>
          <p:cNvPr id="39" name="35 CuadroTexto"/>
          <p:cNvSpPr txBox="1">
            <a:spLocks noChangeArrowheads="1"/>
          </p:cNvSpPr>
          <p:nvPr/>
        </p:nvSpPr>
        <p:spPr bwMode="auto">
          <a:xfrm>
            <a:off x="11087900" y="879795"/>
            <a:ext cx="684303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Meta</a:t>
            </a:r>
            <a:endParaRPr kumimoji="0" lang="es-CO" sz="10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0" name="16 Rectángulo redondeado"/>
          <p:cNvSpPr/>
          <p:nvPr/>
        </p:nvSpPr>
        <p:spPr>
          <a:xfrm>
            <a:off x="10235192" y="1205213"/>
            <a:ext cx="679607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4</a:t>
            </a:r>
          </a:p>
        </p:txBody>
      </p:sp>
      <p:sp>
        <p:nvSpPr>
          <p:cNvPr id="41" name="16 Rectángulo redondeado"/>
          <p:cNvSpPr/>
          <p:nvPr/>
        </p:nvSpPr>
        <p:spPr>
          <a:xfrm>
            <a:off x="11104188" y="1207483"/>
            <a:ext cx="715180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3</a:t>
            </a:r>
          </a:p>
        </p:txBody>
      </p:sp>
      <p:sp>
        <p:nvSpPr>
          <p:cNvPr id="42" name="16 Rectángulo redondeado"/>
          <p:cNvSpPr/>
          <p:nvPr/>
        </p:nvSpPr>
        <p:spPr>
          <a:xfrm>
            <a:off x="10660829" y="1553853"/>
            <a:ext cx="715180" cy="266888"/>
          </a:xfrm>
          <a:prstGeom prst="roundRect">
            <a:avLst/>
          </a:prstGeom>
          <a:solidFill>
            <a:srgbClr val="FF0000"/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75%</a:t>
            </a:r>
          </a:p>
        </p:txBody>
      </p:sp>
      <p:sp>
        <p:nvSpPr>
          <p:cNvPr id="43" name="37 Rectángulo redondeado"/>
          <p:cNvSpPr/>
          <p:nvPr/>
        </p:nvSpPr>
        <p:spPr>
          <a:xfrm>
            <a:off x="2379832" y="96758"/>
            <a:ext cx="9632060" cy="1787247"/>
          </a:xfrm>
          <a:prstGeom prst="roundRect">
            <a:avLst/>
          </a:prstGeom>
          <a:solidFill>
            <a:schemeClr val="bg2">
              <a:alpha val="49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cxnSp>
        <p:nvCxnSpPr>
          <p:cNvPr id="46" name="Conector recto 45"/>
          <p:cNvCxnSpPr/>
          <p:nvPr/>
        </p:nvCxnSpPr>
        <p:spPr>
          <a:xfrm>
            <a:off x="166255" y="2008909"/>
            <a:ext cx="11845636" cy="2770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3" name="CuadroTexto 62"/>
          <p:cNvSpPr txBox="1"/>
          <p:nvPr/>
        </p:nvSpPr>
        <p:spPr>
          <a:xfrm>
            <a:off x="6902322" y="4935511"/>
            <a:ext cx="49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Recursos destinados para la Operación de Barrido</a:t>
            </a:r>
          </a:p>
        </p:txBody>
      </p:sp>
      <p:pic>
        <p:nvPicPr>
          <p:cNvPr id="64" name="Imagen 6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8832" y="5385635"/>
            <a:ext cx="236591" cy="213939"/>
          </a:xfrm>
          <a:prstGeom prst="rect">
            <a:avLst/>
          </a:prstGeom>
        </p:spPr>
      </p:pic>
      <p:sp>
        <p:nvSpPr>
          <p:cNvPr id="65" name="CuadroTexto 64"/>
          <p:cNvSpPr txBox="1"/>
          <p:nvPr/>
        </p:nvSpPr>
        <p:spPr>
          <a:xfrm>
            <a:off x="8273137" y="5336335"/>
            <a:ext cx="22835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993 Operarios de Barrido</a:t>
            </a:r>
          </a:p>
        </p:txBody>
      </p:sp>
      <p:pic>
        <p:nvPicPr>
          <p:cNvPr id="66" name="Imagen 6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1364" y="5676583"/>
            <a:ext cx="236591" cy="213939"/>
          </a:xfrm>
          <a:prstGeom prst="rect">
            <a:avLst/>
          </a:prstGeom>
        </p:spPr>
      </p:pic>
      <p:sp>
        <p:nvSpPr>
          <p:cNvPr id="67" name="CuadroTexto 66"/>
          <p:cNvSpPr txBox="1"/>
          <p:nvPr/>
        </p:nvSpPr>
        <p:spPr>
          <a:xfrm>
            <a:off x="8285669" y="5627283"/>
            <a:ext cx="12982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7 Barredoras </a:t>
            </a:r>
          </a:p>
        </p:txBody>
      </p:sp>
      <p:sp>
        <p:nvSpPr>
          <p:cNvPr id="68" name="76 Rectángulo"/>
          <p:cNvSpPr/>
          <p:nvPr/>
        </p:nvSpPr>
        <p:spPr>
          <a:xfrm>
            <a:off x="205483" y="2179706"/>
            <a:ext cx="312678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CONTINUIDAD BARRIDO Y LIMPIEZA</a:t>
            </a:r>
            <a:endParaRPr kumimoji="0" lang="es-CO" sz="16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69" name="CuadroTexto 68"/>
          <p:cNvSpPr txBox="1"/>
          <p:nvPr/>
        </p:nvSpPr>
        <p:spPr>
          <a:xfrm>
            <a:off x="227064" y="2496297"/>
            <a:ext cx="53083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Durante la vigencia 2017, se presentó un cumplimiento del 100% de la meta.  Se barrieron </a:t>
            </a:r>
            <a:r>
              <a:rPr kumimoji="0" lang="es-CO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1.473.843 </a:t>
            </a:r>
            <a:r>
              <a:rPr kumimoji="0" lang="es-CO" sz="1600" b="1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Kmt</a:t>
            </a:r>
            <a:r>
              <a:rPr kumimoji="0" lang="es-CO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de los </a:t>
            </a:r>
            <a:r>
              <a:rPr kumimoji="0" lang="es-CO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1.470.339 </a:t>
            </a:r>
            <a:r>
              <a:rPr kumimoji="0" lang="es-CO" sz="1600" b="1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Kmts</a:t>
            </a:r>
            <a:r>
              <a:rPr kumimoji="0" lang="es-CO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diseñados </a:t>
            </a:r>
            <a:r>
              <a:rPr kumimoji="0" lang="es-CO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para el cubrimiento de la ciudad de Medellín, con una mayor ejecución de </a:t>
            </a:r>
            <a:r>
              <a:rPr kumimoji="0" lang="es-CO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3.504 </a:t>
            </a:r>
            <a:r>
              <a:rPr kumimoji="0" lang="es-CO" sz="1600" b="1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Kmt</a:t>
            </a:r>
            <a:r>
              <a:rPr kumimoji="0" lang="es-CO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, </a:t>
            </a:r>
            <a:r>
              <a:rPr kumimoji="0" lang="es-CO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correspondientes todos al barrido mecánico.</a:t>
            </a:r>
          </a:p>
        </p:txBody>
      </p:sp>
      <p:sp>
        <p:nvSpPr>
          <p:cNvPr id="70" name="CuadroTexto 69"/>
          <p:cNvSpPr txBox="1"/>
          <p:nvPr/>
        </p:nvSpPr>
        <p:spPr>
          <a:xfrm>
            <a:off x="7960809" y="2199578"/>
            <a:ext cx="2575064" cy="369332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Comparativo 2016 - 2017</a:t>
            </a:r>
          </a:p>
        </p:txBody>
      </p:sp>
      <p:sp>
        <p:nvSpPr>
          <p:cNvPr id="71" name="CuadroTexto 70"/>
          <p:cNvSpPr txBox="1"/>
          <p:nvPr/>
        </p:nvSpPr>
        <p:spPr>
          <a:xfrm>
            <a:off x="6126104" y="2641261"/>
            <a:ext cx="591247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Se presentó un incremento de </a:t>
            </a:r>
            <a:r>
              <a:rPr kumimoji="0" lang="es-CO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129.305 </a:t>
            </a:r>
            <a:r>
              <a:rPr kumimoji="0" lang="es-CO" sz="1600" b="1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Kmt</a:t>
            </a:r>
            <a:r>
              <a:rPr kumimoji="0" lang="es-CO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,  con respecto al año 2016, de los cuales </a:t>
            </a:r>
            <a:r>
              <a:rPr kumimoji="0" lang="es-CO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100.794 </a:t>
            </a:r>
            <a:r>
              <a:rPr kumimoji="0" lang="es-CO" sz="1600" b="1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Kmts</a:t>
            </a:r>
            <a:r>
              <a:rPr kumimoji="0" lang="es-CO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s-CO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corresponden a Barrido Manual y </a:t>
            </a:r>
            <a:r>
              <a:rPr kumimoji="0" lang="es-CO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28.511 </a:t>
            </a:r>
            <a:r>
              <a:rPr kumimoji="0" lang="es-CO" sz="1600" b="1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Kmts</a:t>
            </a:r>
            <a:r>
              <a:rPr kumimoji="0" lang="es-CO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s-CO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 Barrido Mecánico.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El aumento en </a:t>
            </a:r>
            <a:r>
              <a:rPr kumimoji="0" lang="es-CO" sz="16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Kmts</a:t>
            </a:r>
            <a:r>
              <a:rPr kumimoji="0" lang="es-CO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obedece al crecimiento de ciudad, la cual fue atendida eficientemente por </a:t>
            </a:r>
            <a:r>
              <a:rPr kumimoji="0" lang="es-CO" sz="16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Emvarias</a:t>
            </a:r>
            <a:r>
              <a:rPr kumimoji="0" lang="es-CO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, y generó el rediseño de unas 300 rutas aproximadamente, la creación de 73 nuevas rutas de barrido y el incremento de 57 operarios para cubrir la operación.</a:t>
            </a:r>
          </a:p>
        </p:txBody>
      </p:sp>
      <p:graphicFrame>
        <p:nvGraphicFramePr>
          <p:cNvPr id="72" name="Gráfico 71"/>
          <p:cNvGraphicFramePr>
            <a:graphicFrameLocks/>
          </p:cNvGraphicFramePr>
          <p:nvPr/>
        </p:nvGraphicFramePr>
        <p:xfrm>
          <a:off x="717818" y="3711547"/>
          <a:ext cx="4435485" cy="2444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637350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val 28"/>
          <p:cNvSpPr>
            <a:spLocks noChangeArrowheads="1"/>
          </p:cNvSpPr>
          <p:nvPr/>
        </p:nvSpPr>
        <p:spPr bwMode="auto">
          <a:xfrm>
            <a:off x="5957445" y="166254"/>
            <a:ext cx="1830240" cy="605524"/>
          </a:xfrm>
          <a:prstGeom prst="round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1" i="0" u="none" strike="noStrike" kern="0" cap="none" spc="0" normalizeH="0" baseline="0" noProof="0" dirty="0">
                <a:ln>
                  <a:noFill/>
                </a:ln>
                <a:solidFill>
                  <a:srgbClr val="2F2F2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Cumplimiento meta Cobertura Aseo</a:t>
            </a:r>
          </a:p>
        </p:txBody>
      </p:sp>
      <p:sp>
        <p:nvSpPr>
          <p:cNvPr id="31" name="Oval 28"/>
          <p:cNvSpPr>
            <a:spLocks noChangeArrowheads="1"/>
          </p:cNvSpPr>
          <p:nvPr/>
        </p:nvSpPr>
        <p:spPr bwMode="auto">
          <a:xfrm>
            <a:off x="4150653" y="166254"/>
            <a:ext cx="1650232" cy="595497"/>
          </a:xfrm>
          <a:prstGeom prst="round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1" i="0" u="none" strike="noStrike" kern="0" cap="none" spc="0" normalizeH="0" baseline="0" noProof="0" dirty="0">
                <a:ln>
                  <a:noFill/>
                </a:ln>
                <a:solidFill>
                  <a:srgbClr val="2F2F2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Cobertura Recolección</a:t>
            </a:r>
          </a:p>
        </p:txBody>
      </p:sp>
      <p:sp>
        <p:nvSpPr>
          <p:cNvPr id="32" name="Oval 28"/>
          <p:cNvSpPr>
            <a:spLocks noChangeArrowheads="1"/>
          </p:cNvSpPr>
          <p:nvPr/>
        </p:nvSpPr>
        <p:spPr bwMode="auto">
          <a:xfrm>
            <a:off x="457196" y="166254"/>
            <a:ext cx="1895982" cy="573121"/>
          </a:xfrm>
          <a:prstGeom prst="round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Continuidad Barrido y Limpieza</a:t>
            </a:r>
          </a:p>
        </p:txBody>
      </p:sp>
      <p:sp>
        <p:nvSpPr>
          <p:cNvPr id="33" name="Oval 28"/>
          <p:cNvSpPr>
            <a:spLocks noChangeArrowheads="1"/>
          </p:cNvSpPr>
          <p:nvPr/>
        </p:nvSpPr>
        <p:spPr bwMode="auto">
          <a:xfrm>
            <a:off x="2586487" y="166254"/>
            <a:ext cx="1395134" cy="595496"/>
          </a:xfrm>
          <a:prstGeom prst="round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1" i="0" u="none" strike="noStrike" kern="0" cap="none" spc="0" normalizeH="0" baseline="0" noProof="0" dirty="0">
                <a:ln>
                  <a:noFill/>
                </a:ln>
                <a:solidFill>
                  <a:srgbClr val="2F2F2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Continuidad  Recolección</a:t>
            </a:r>
          </a:p>
        </p:txBody>
      </p:sp>
      <p:sp>
        <p:nvSpPr>
          <p:cNvPr id="34" name="21 CuadroTexto"/>
          <p:cNvSpPr txBox="1">
            <a:spLocks noChangeArrowheads="1"/>
          </p:cNvSpPr>
          <p:nvPr/>
        </p:nvSpPr>
        <p:spPr bwMode="auto">
          <a:xfrm>
            <a:off x="556575" y="879815"/>
            <a:ext cx="827865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Acumulado</a:t>
            </a:r>
          </a:p>
        </p:txBody>
      </p:sp>
      <p:sp>
        <p:nvSpPr>
          <p:cNvPr id="35" name="35 CuadroTexto"/>
          <p:cNvSpPr txBox="1">
            <a:spLocks noChangeArrowheads="1"/>
          </p:cNvSpPr>
          <p:nvPr/>
        </p:nvSpPr>
        <p:spPr bwMode="auto">
          <a:xfrm>
            <a:off x="1486689" y="879815"/>
            <a:ext cx="684303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Meta</a:t>
            </a:r>
            <a:endParaRPr kumimoji="0" lang="es-CO" sz="10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6" name="21 CuadroTexto"/>
          <p:cNvSpPr txBox="1">
            <a:spLocks noChangeArrowheads="1"/>
          </p:cNvSpPr>
          <p:nvPr/>
        </p:nvSpPr>
        <p:spPr bwMode="auto">
          <a:xfrm>
            <a:off x="2426938" y="865957"/>
            <a:ext cx="827865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Acumulado</a:t>
            </a:r>
          </a:p>
        </p:txBody>
      </p:sp>
      <p:sp>
        <p:nvSpPr>
          <p:cNvPr id="37" name="35 CuadroTexto"/>
          <p:cNvSpPr txBox="1">
            <a:spLocks noChangeArrowheads="1"/>
          </p:cNvSpPr>
          <p:nvPr/>
        </p:nvSpPr>
        <p:spPr bwMode="auto">
          <a:xfrm>
            <a:off x="3357052" y="865957"/>
            <a:ext cx="684303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Meta</a:t>
            </a:r>
            <a:endParaRPr kumimoji="0" lang="es-CO" sz="10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8" name="21 CuadroTexto"/>
          <p:cNvSpPr txBox="1">
            <a:spLocks noChangeArrowheads="1"/>
          </p:cNvSpPr>
          <p:nvPr/>
        </p:nvSpPr>
        <p:spPr bwMode="auto">
          <a:xfrm>
            <a:off x="4186468" y="865954"/>
            <a:ext cx="827865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Acumulado</a:t>
            </a:r>
          </a:p>
        </p:txBody>
      </p:sp>
      <p:sp>
        <p:nvSpPr>
          <p:cNvPr id="39" name="35 CuadroTexto"/>
          <p:cNvSpPr txBox="1">
            <a:spLocks noChangeArrowheads="1"/>
          </p:cNvSpPr>
          <p:nvPr/>
        </p:nvSpPr>
        <p:spPr bwMode="auto">
          <a:xfrm>
            <a:off x="5116582" y="865954"/>
            <a:ext cx="684303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Meta</a:t>
            </a:r>
            <a:endParaRPr kumimoji="0" lang="es-CO" sz="10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0" name="21 CuadroTexto"/>
          <p:cNvSpPr txBox="1">
            <a:spLocks noChangeArrowheads="1"/>
          </p:cNvSpPr>
          <p:nvPr/>
        </p:nvSpPr>
        <p:spPr bwMode="auto">
          <a:xfrm>
            <a:off x="6126104" y="879805"/>
            <a:ext cx="827865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Acumulado</a:t>
            </a:r>
          </a:p>
        </p:txBody>
      </p:sp>
      <p:sp>
        <p:nvSpPr>
          <p:cNvPr id="41" name="35 CuadroTexto"/>
          <p:cNvSpPr txBox="1">
            <a:spLocks noChangeArrowheads="1"/>
          </p:cNvSpPr>
          <p:nvPr/>
        </p:nvSpPr>
        <p:spPr bwMode="auto">
          <a:xfrm>
            <a:off x="7056218" y="879805"/>
            <a:ext cx="684303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Meta</a:t>
            </a:r>
            <a:endParaRPr kumimoji="0" lang="es-CO" sz="10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4" name="Oval 28"/>
          <p:cNvSpPr>
            <a:spLocks noChangeArrowheads="1"/>
          </p:cNvSpPr>
          <p:nvPr/>
        </p:nvSpPr>
        <p:spPr bwMode="auto">
          <a:xfrm>
            <a:off x="7952507" y="166249"/>
            <a:ext cx="1830240" cy="605524"/>
          </a:xfrm>
          <a:prstGeom prst="round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1" i="0" u="none" strike="noStrike" kern="0" cap="none" spc="0" normalizeH="0" baseline="0" noProof="0" dirty="0">
                <a:ln>
                  <a:noFill/>
                </a:ln>
                <a:solidFill>
                  <a:srgbClr val="2F2F2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Quejas</a:t>
            </a:r>
          </a:p>
        </p:txBody>
      </p:sp>
      <p:sp>
        <p:nvSpPr>
          <p:cNvPr id="55" name="21 CuadroTexto"/>
          <p:cNvSpPr txBox="1">
            <a:spLocks noChangeArrowheads="1"/>
          </p:cNvSpPr>
          <p:nvPr/>
        </p:nvSpPr>
        <p:spPr bwMode="auto">
          <a:xfrm>
            <a:off x="8121166" y="879800"/>
            <a:ext cx="827865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Acumulado</a:t>
            </a:r>
          </a:p>
        </p:txBody>
      </p:sp>
      <p:sp>
        <p:nvSpPr>
          <p:cNvPr id="56" name="35 CuadroTexto"/>
          <p:cNvSpPr txBox="1">
            <a:spLocks noChangeArrowheads="1"/>
          </p:cNvSpPr>
          <p:nvPr/>
        </p:nvSpPr>
        <p:spPr bwMode="auto">
          <a:xfrm>
            <a:off x="9051280" y="879800"/>
            <a:ext cx="684303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Meta</a:t>
            </a:r>
            <a:endParaRPr kumimoji="0" lang="es-CO" sz="10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60" name="Oval 28"/>
          <p:cNvSpPr>
            <a:spLocks noChangeArrowheads="1"/>
          </p:cNvSpPr>
          <p:nvPr/>
        </p:nvSpPr>
        <p:spPr bwMode="auto">
          <a:xfrm>
            <a:off x="9989127" y="166244"/>
            <a:ext cx="1830240" cy="605524"/>
          </a:xfrm>
          <a:prstGeom prst="round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1" i="0" u="none" strike="noStrike" kern="0" cap="none" spc="0" normalizeH="0" baseline="0" noProof="0" dirty="0">
                <a:ln>
                  <a:noFill/>
                </a:ln>
                <a:solidFill>
                  <a:srgbClr val="2F2F2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Reclamos</a:t>
            </a:r>
          </a:p>
        </p:txBody>
      </p:sp>
      <p:sp>
        <p:nvSpPr>
          <p:cNvPr id="61" name="21 CuadroTexto"/>
          <p:cNvSpPr txBox="1">
            <a:spLocks noChangeArrowheads="1"/>
          </p:cNvSpPr>
          <p:nvPr/>
        </p:nvSpPr>
        <p:spPr bwMode="auto">
          <a:xfrm>
            <a:off x="10157786" y="879795"/>
            <a:ext cx="827865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Acumulado</a:t>
            </a:r>
          </a:p>
        </p:txBody>
      </p:sp>
      <p:sp>
        <p:nvSpPr>
          <p:cNvPr id="62" name="35 CuadroTexto"/>
          <p:cNvSpPr txBox="1">
            <a:spLocks noChangeArrowheads="1"/>
          </p:cNvSpPr>
          <p:nvPr/>
        </p:nvSpPr>
        <p:spPr bwMode="auto">
          <a:xfrm>
            <a:off x="11087900" y="879795"/>
            <a:ext cx="684303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Meta</a:t>
            </a:r>
            <a:endParaRPr kumimoji="0" lang="es-CO" sz="10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70" name="Conector recto 69"/>
          <p:cNvCxnSpPr/>
          <p:nvPr/>
        </p:nvCxnSpPr>
        <p:spPr>
          <a:xfrm>
            <a:off x="166255" y="2008909"/>
            <a:ext cx="11845636" cy="2770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7" name="16 Rectángulo redondeado"/>
          <p:cNvSpPr/>
          <p:nvPr/>
        </p:nvSpPr>
        <p:spPr>
          <a:xfrm>
            <a:off x="611707" y="1243334"/>
            <a:ext cx="679607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100%</a:t>
            </a:r>
          </a:p>
        </p:txBody>
      </p:sp>
      <p:sp>
        <p:nvSpPr>
          <p:cNvPr id="78" name="16 Rectángulo redondeado"/>
          <p:cNvSpPr/>
          <p:nvPr/>
        </p:nvSpPr>
        <p:spPr>
          <a:xfrm>
            <a:off x="1480703" y="1245604"/>
            <a:ext cx="715180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100%</a:t>
            </a:r>
          </a:p>
        </p:txBody>
      </p:sp>
      <p:sp>
        <p:nvSpPr>
          <p:cNvPr id="79" name="16 Rectángulo redondeado"/>
          <p:cNvSpPr/>
          <p:nvPr/>
        </p:nvSpPr>
        <p:spPr>
          <a:xfrm>
            <a:off x="2495933" y="1243329"/>
            <a:ext cx="679607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100%</a:t>
            </a:r>
          </a:p>
        </p:txBody>
      </p:sp>
      <p:sp>
        <p:nvSpPr>
          <p:cNvPr id="80" name="16 Rectángulo redondeado"/>
          <p:cNvSpPr/>
          <p:nvPr/>
        </p:nvSpPr>
        <p:spPr>
          <a:xfrm>
            <a:off x="3364929" y="1245599"/>
            <a:ext cx="715180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100%</a:t>
            </a:r>
          </a:p>
        </p:txBody>
      </p:sp>
      <p:sp>
        <p:nvSpPr>
          <p:cNvPr id="81" name="16 Rectángulo redondeado"/>
          <p:cNvSpPr/>
          <p:nvPr/>
        </p:nvSpPr>
        <p:spPr>
          <a:xfrm>
            <a:off x="4227747" y="1243325"/>
            <a:ext cx="679607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99,2%</a:t>
            </a:r>
          </a:p>
        </p:txBody>
      </p:sp>
      <p:sp>
        <p:nvSpPr>
          <p:cNvPr id="82" name="16 Rectángulo redondeado"/>
          <p:cNvSpPr/>
          <p:nvPr/>
        </p:nvSpPr>
        <p:spPr>
          <a:xfrm>
            <a:off x="5096743" y="1245595"/>
            <a:ext cx="715180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100%</a:t>
            </a:r>
          </a:p>
        </p:txBody>
      </p:sp>
      <p:sp>
        <p:nvSpPr>
          <p:cNvPr id="83" name="16 Rectángulo redondeado"/>
          <p:cNvSpPr/>
          <p:nvPr/>
        </p:nvSpPr>
        <p:spPr>
          <a:xfrm>
            <a:off x="6208951" y="1243320"/>
            <a:ext cx="679607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99.82%</a:t>
            </a:r>
          </a:p>
        </p:txBody>
      </p:sp>
      <p:sp>
        <p:nvSpPr>
          <p:cNvPr id="84" name="16 Rectángulo redondeado"/>
          <p:cNvSpPr/>
          <p:nvPr/>
        </p:nvSpPr>
        <p:spPr>
          <a:xfrm>
            <a:off x="7077947" y="1245590"/>
            <a:ext cx="715180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100%</a:t>
            </a:r>
          </a:p>
        </p:txBody>
      </p:sp>
      <p:sp>
        <p:nvSpPr>
          <p:cNvPr id="85" name="16 Rectángulo redondeado"/>
          <p:cNvSpPr/>
          <p:nvPr/>
        </p:nvSpPr>
        <p:spPr>
          <a:xfrm>
            <a:off x="1023499" y="1578116"/>
            <a:ext cx="736722" cy="274927"/>
          </a:xfrm>
          <a:prstGeom prst="roundRect">
            <a:avLst/>
          </a:prstGeom>
          <a:solidFill>
            <a:srgbClr val="00FF00"/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100%</a:t>
            </a:r>
          </a:p>
        </p:txBody>
      </p:sp>
      <p:sp>
        <p:nvSpPr>
          <p:cNvPr id="86" name="16 Rectángulo redondeado"/>
          <p:cNvSpPr/>
          <p:nvPr/>
        </p:nvSpPr>
        <p:spPr>
          <a:xfrm>
            <a:off x="2935428" y="1591969"/>
            <a:ext cx="736722" cy="274927"/>
          </a:xfrm>
          <a:prstGeom prst="roundRect">
            <a:avLst/>
          </a:prstGeom>
          <a:solidFill>
            <a:srgbClr val="00FF00"/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100%</a:t>
            </a:r>
          </a:p>
        </p:txBody>
      </p:sp>
      <p:sp>
        <p:nvSpPr>
          <p:cNvPr id="87" name="16 Rectángulo redondeado"/>
          <p:cNvSpPr/>
          <p:nvPr/>
        </p:nvSpPr>
        <p:spPr>
          <a:xfrm>
            <a:off x="4653392" y="1591964"/>
            <a:ext cx="736722" cy="274927"/>
          </a:xfrm>
          <a:prstGeom prst="roundRect">
            <a:avLst/>
          </a:prstGeom>
          <a:solidFill>
            <a:srgbClr val="FFFF00"/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99.2%</a:t>
            </a:r>
          </a:p>
        </p:txBody>
      </p:sp>
      <p:sp>
        <p:nvSpPr>
          <p:cNvPr id="88" name="16 Rectángulo redondeado"/>
          <p:cNvSpPr/>
          <p:nvPr/>
        </p:nvSpPr>
        <p:spPr>
          <a:xfrm>
            <a:off x="6634588" y="1591960"/>
            <a:ext cx="715180" cy="266888"/>
          </a:xfrm>
          <a:prstGeom prst="roundRect">
            <a:avLst/>
          </a:prstGeom>
          <a:solidFill>
            <a:srgbClr val="FFFF00"/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99.8%</a:t>
            </a:r>
          </a:p>
        </p:txBody>
      </p:sp>
      <p:sp>
        <p:nvSpPr>
          <p:cNvPr id="89" name="16 Rectángulo redondeado"/>
          <p:cNvSpPr/>
          <p:nvPr/>
        </p:nvSpPr>
        <p:spPr>
          <a:xfrm>
            <a:off x="8204013" y="1243315"/>
            <a:ext cx="679607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3.24</a:t>
            </a:r>
          </a:p>
        </p:txBody>
      </p:sp>
      <p:sp>
        <p:nvSpPr>
          <p:cNvPr id="90" name="16 Rectángulo redondeado"/>
          <p:cNvSpPr/>
          <p:nvPr/>
        </p:nvSpPr>
        <p:spPr>
          <a:xfrm>
            <a:off x="9073009" y="1245585"/>
            <a:ext cx="715180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5.42</a:t>
            </a:r>
          </a:p>
        </p:txBody>
      </p:sp>
      <p:sp>
        <p:nvSpPr>
          <p:cNvPr id="91" name="16 Rectángulo redondeado"/>
          <p:cNvSpPr/>
          <p:nvPr/>
        </p:nvSpPr>
        <p:spPr>
          <a:xfrm>
            <a:off x="8629650" y="1591955"/>
            <a:ext cx="715180" cy="266888"/>
          </a:xfrm>
          <a:prstGeom prst="roundRect">
            <a:avLst/>
          </a:prstGeom>
          <a:solidFill>
            <a:srgbClr val="00FF00"/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167%</a:t>
            </a:r>
          </a:p>
        </p:txBody>
      </p:sp>
      <p:sp>
        <p:nvSpPr>
          <p:cNvPr id="92" name="16 Rectángulo redondeado"/>
          <p:cNvSpPr/>
          <p:nvPr/>
        </p:nvSpPr>
        <p:spPr>
          <a:xfrm>
            <a:off x="10240633" y="1243310"/>
            <a:ext cx="679607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4</a:t>
            </a:r>
          </a:p>
        </p:txBody>
      </p:sp>
      <p:sp>
        <p:nvSpPr>
          <p:cNvPr id="93" name="16 Rectángulo redondeado"/>
          <p:cNvSpPr/>
          <p:nvPr/>
        </p:nvSpPr>
        <p:spPr>
          <a:xfrm>
            <a:off x="11109629" y="1245580"/>
            <a:ext cx="715180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3</a:t>
            </a:r>
          </a:p>
        </p:txBody>
      </p:sp>
      <p:sp>
        <p:nvSpPr>
          <p:cNvPr id="94" name="16 Rectángulo redondeado"/>
          <p:cNvSpPr/>
          <p:nvPr/>
        </p:nvSpPr>
        <p:spPr>
          <a:xfrm>
            <a:off x="10666270" y="1591950"/>
            <a:ext cx="715180" cy="266888"/>
          </a:xfrm>
          <a:prstGeom prst="roundRect">
            <a:avLst/>
          </a:prstGeom>
          <a:solidFill>
            <a:srgbClr val="FF0000"/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75%</a:t>
            </a:r>
          </a:p>
        </p:txBody>
      </p:sp>
      <p:sp>
        <p:nvSpPr>
          <p:cNvPr id="66" name="37 Rectángulo redondeado"/>
          <p:cNvSpPr/>
          <p:nvPr/>
        </p:nvSpPr>
        <p:spPr>
          <a:xfrm>
            <a:off x="4097945" y="95690"/>
            <a:ext cx="7799317" cy="1843729"/>
          </a:xfrm>
          <a:prstGeom prst="roundRect">
            <a:avLst/>
          </a:prstGeom>
          <a:solidFill>
            <a:schemeClr val="bg2">
              <a:alpha val="49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67" name="37 Rectángulo redondeado"/>
          <p:cNvSpPr/>
          <p:nvPr/>
        </p:nvSpPr>
        <p:spPr>
          <a:xfrm>
            <a:off x="288717" y="133586"/>
            <a:ext cx="2185540" cy="1787247"/>
          </a:xfrm>
          <a:prstGeom prst="roundRect">
            <a:avLst/>
          </a:prstGeom>
          <a:solidFill>
            <a:schemeClr val="bg2">
              <a:alpha val="49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96" name="CuadroTexto 95"/>
          <p:cNvSpPr txBox="1"/>
          <p:nvPr/>
        </p:nvSpPr>
        <p:spPr>
          <a:xfrm>
            <a:off x="323200" y="2632771"/>
            <a:ext cx="4659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Durante el año 2017, se cumplió el 100% de la meta, ya que se realizaron </a:t>
            </a:r>
            <a:r>
              <a:rPr kumimoji="0" lang="es-CO" sz="16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los  61.776 servicios</a:t>
            </a:r>
            <a:r>
              <a:rPr kumimoji="0" lang="es-CO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diseñados para el cumplimiento de la operación.</a:t>
            </a:r>
          </a:p>
        </p:txBody>
      </p:sp>
      <p:sp>
        <p:nvSpPr>
          <p:cNvPr id="97" name="CuadroTexto 96"/>
          <p:cNvSpPr txBox="1"/>
          <p:nvPr/>
        </p:nvSpPr>
        <p:spPr>
          <a:xfrm>
            <a:off x="7960809" y="2199578"/>
            <a:ext cx="2575064" cy="369332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Comparativo 2016 - 2017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734786" y="2124026"/>
            <a:ext cx="26603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CONTINUIDAD RECOLECCION</a:t>
            </a:r>
          </a:p>
        </p:txBody>
      </p:sp>
      <p:sp>
        <p:nvSpPr>
          <p:cNvPr id="5" name="Rectángulo 4"/>
          <p:cNvSpPr/>
          <p:nvPr/>
        </p:nvSpPr>
        <p:spPr>
          <a:xfrm>
            <a:off x="2928022" y="4242150"/>
            <a:ext cx="590661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6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Emvarias</a:t>
            </a:r>
            <a:r>
              <a:rPr kumimoji="0" lang="es-CO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cuenta con una cantidad de  </a:t>
            </a:r>
            <a:r>
              <a:rPr kumimoji="0" lang="es-CO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145 vehículos </a:t>
            </a:r>
            <a:r>
              <a:rPr kumimoji="0" lang="es-CO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que le permite cumplir con la operación de manera óptima,  a los diferentes clientes: Residenciales, Comerciales e Industriales, en atención a los requerimientos normativos y a los propios de los usuarios.  Adicionalmente, el adecuado mantenimiento preventivo y correctivo permite que la Empresa tenga los vehículos disponibles para el cumplimiento de la operación. </a:t>
            </a:r>
          </a:p>
        </p:txBody>
      </p:sp>
      <p:sp>
        <p:nvSpPr>
          <p:cNvPr id="98" name="CuadroTexto 97"/>
          <p:cNvSpPr txBox="1"/>
          <p:nvPr/>
        </p:nvSpPr>
        <p:spPr>
          <a:xfrm>
            <a:off x="3886406" y="3857827"/>
            <a:ext cx="3863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Recursos destinados para la Operación</a:t>
            </a:r>
          </a:p>
        </p:txBody>
      </p:sp>
      <p:sp>
        <p:nvSpPr>
          <p:cNvPr id="99" name="CuadroTexto 98"/>
          <p:cNvSpPr txBox="1"/>
          <p:nvPr/>
        </p:nvSpPr>
        <p:spPr>
          <a:xfrm>
            <a:off x="6925396" y="2687197"/>
            <a:ext cx="4659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Se presentó un incremento de 3.4% con relación al año 2016, que representan 2.010 servicios más en el año 2017.</a:t>
            </a:r>
          </a:p>
        </p:txBody>
      </p:sp>
    </p:spTree>
    <p:extLst>
      <p:ext uri="{BB962C8B-B14F-4D97-AF65-F5344CB8AC3E}">
        <p14:creationId xmlns:p14="http://schemas.microsoft.com/office/powerpoint/2010/main" val="1904126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val 28"/>
          <p:cNvSpPr>
            <a:spLocks noChangeArrowheads="1"/>
          </p:cNvSpPr>
          <p:nvPr/>
        </p:nvSpPr>
        <p:spPr bwMode="auto">
          <a:xfrm>
            <a:off x="5957445" y="166254"/>
            <a:ext cx="1830240" cy="605524"/>
          </a:xfrm>
          <a:prstGeom prst="round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1" i="0" u="none" strike="noStrike" kern="0" cap="none" spc="0" normalizeH="0" baseline="0" noProof="0" dirty="0">
                <a:ln>
                  <a:noFill/>
                </a:ln>
                <a:solidFill>
                  <a:srgbClr val="2F2F2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Cumplimiento meta Cobertura Aseo</a:t>
            </a:r>
          </a:p>
        </p:txBody>
      </p:sp>
      <p:sp>
        <p:nvSpPr>
          <p:cNvPr id="31" name="Oval 28"/>
          <p:cNvSpPr>
            <a:spLocks noChangeArrowheads="1"/>
          </p:cNvSpPr>
          <p:nvPr/>
        </p:nvSpPr>
        <p:spPr bwMode="auto">
          <a:xfrm>
            <a:off x="4150653" y="166254"/>
            <a:ext cx="1650232" cy="595497"/>
          </a:xfrm>
          <a:prstGeom prst="round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1" i="0" u="none" strike="noStrike" kern="0" cap="none" spc="0" normalizeH="0" baseline="0" noProof="0" dirty="0">
                <a:ln>
                  <a:noFill/>
                </a:ln>
                <a:solidFill>
                  <a:srgbClr val="2F2F2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Cobertura Recolección</a:t>
            </a:r>
          </a:p>
        </p:txBody>
      </p:sp>
      <p:sp>
        <p:nvSpPr>
          <p:cNvPr id="32" name="Oval 28"/>
          <p:cNvSpPr>
            <a:spLocks noChangeArrowheads="1"/>
          </p:cNvSpPr>
          <p:nvPr/>
        </p:nvSpPr>
        <p:spPr bwMode="auto">
          <a:xfrm>
            <a:off x="457196" y="166254"/>
            <a:ext cx="1895982" cy="573121"/>
          </a:xfrm>
          <a:prstGeom prst="round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Continuidad Barrido y Limpieza</a:t>
            </a:r>
          </a:p>
        </p:txBody>
      </p:sp>
      <p:sp>
        <p:nvSpPr>
          <p:cNvPr id="33" name="Oval 28"/>
          <p:cNvSpPr>
            <a:spLocks noChangeArrowheads="1"/>
          </p:cNvSpPr>
          <p:nvPr/>
        </p:nvSpPr>
        <p:spPr bwMode="auto">
          <a:xfrm>
            <a:off x="2586487" y="166254"/>
            <a:ext cx="1395134" cy="595496"/>
          </a:xfrm>
          <a:prstGeom prst="round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1" i="0" u="none" strike="noStrike" kern="0" cap="none" spc="0" normalizeH="0" baseline="0" noProof="0" dirty="0">
                <a:ln>
                  <a:noFill/>
                </a:ln>
                <a:solidFill>
                  <a:srgbClr val="2F2F2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Continuidad  Recolección</a:t>
            </a:r>
          </a:p>
        </p:txBody>
      </p:sp>
      <p:sp>
        <p:nvSpPr>
          <p:cNvPr id="34" name="21 CuadroTexto"/>
          <p:cNvSpPr txBox="1">
            <a:spLocks noChangeArrowheads="1"/>
          </p:cNvSpPr>
          <p:nvPr/>
        </p:nvSpPr>
        <p:spPr bwMode="auto">
          <a:xfrm>
            <a:off x="556575" y="879815"/>
            <a:ext cx="827865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Acumulado</a:t>
            </a:r>
          </a:p>
        </p:txBody>
      </p:sp>
      <p:sp>
        <p:nvSpPr>
          <p:cNvPr id="35" name="35 CuadroTexto"/>
          <p:cNvSpPr txBox="1">
            <a:spLocks noChangeArrowheads="1"/>
          </p:cNvSpPr>
          <p:nvPr/>
        </p:nvSpPr>
        <p:spPr bwMode="auto">
          <a:xfrm>
            <a:off x="1486689" y="879815"/>
            <a:ext cx="684303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Meta</a:t>
            </a:r>
            <a:endParaRPr kumimoji="0" lang="es-CO" sz="10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6" name="21 CuadroTexto"/>
          <p:cNvSpPr txBox="1">
            <a:spLocks noChangeArrowheads="1"/>
          </p:cNvSpPr>
          <p:nvPr/>
        </p:nvSpPr>
        <p:spPr bwMode="auto">
          <a:xfrm>
            <a:off x="2426938" y="865957"/>
            <a:ext cx="827865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Acumulado</a:t>
            </a:r>
          </a:p>
        </p:txBody>
      </p:sp>
      <p:sp>
        <p:nvSpPr>
          <p:cNvPr id="37" name="35 CuadroTexto"/>
          <p:cNvSpPr txBox="1">
            <a:spLocks noChangeArrowheads="1"/>
          </p:cNvSpPr>
          <p:nvPr/>
        </p:nvSpPr>
        <p:spPr bwMode="auto">
          <a:xfrm>
            <a:off x="3357052" y="865957"/>
            <a:ext cx="684303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Meta</a:t>
            </a:r>
            <a:endParaRPr kumimoji="0" lang="es-CO" sz="10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8" name="21 CuadroTexto"/>
          <p:cNvSpPr txBox="1">
            <a:spLocks noChangeArrowheads="1"/>
          </p:cNvSpPr>
          <p:nvPr/>
        </p:nvSpPr>
        <p:spPr bwMode="auto">
          <a:xfrm>
            <a:off x="4186468" y="865954"/>
            <a:ext cx="827865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Acumulado</a:t>
            </a:r>
          </a:p>
        </p:txBody>
      </p:sp>
      <p:sp>
        <p:nvSpPr>
          <p:cNvPr id="39" name="35 CuadroTexto"/>
          <p:cNvSpPr txBox="1">
            <a:spLocks noChangeArrowheads="1"/>
          </p:cNvSpPr>
          <p:nvPr/>
        </p:nvSpPr>
        <p:spPr bwMode="auto">
          <a:xfrm>
            <a:off x="5116582" y="865954"/>
            <a:ext cx="684303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Meta</a:t>
            </a:r>
            <a:endParaRPr kumimoji="0" lang="es-CO" sz="10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0" name="21 CuadroTexto"/>
          <p:cNvSpPr txBox="1">
            <a:spLocks noChangeArrowheads="1"/>
          </p:cNvSpPr>
          <p:nvPr/>
        </p:nvSpPr>
        <p:spPr bwMode="auto">
          <a:xfrm>
            <a:off x="6126104" y="879805"/>
            <a:ext cx="827865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Acumulado</a:t>
            </a:r>
          </a:p>
        </p:txBody>
      </p:sp>
      <p:sp>
        <p:nvSpPr>
          <p:cNvPr id="41" name="35 CuadroTexto"/>
          <p:cNvSpPr txBox="1">
            <a:spLocks noChangeArrowheads="1"/>
          </p:cNvSpPr>
          <p:nvPr/>
        </p:nvSpPr>
        <p:spPr bwMode="auto">
          <a:xfrm>
            <a:off x="7056218" y="879805"/>
            <a:ext cx="684303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Meta</a:t>
            </a:r>
            <a:endParaRPr kumimoji="0" lang="es-CO" sz="10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4" name="Oval 28"/>
          <p:cNvSpPr>
            <a:spLocks noChangeArrowheads="1"/>
          </p:cNvSpPr>
          <p:nvPr/>
        </p:nvSpPr>
        <p:spPr bwMode="auto">
          <a:xfrm>
            <a:off x="7952507" y="166249"/>
            <a:ext cx="1830240" cy="605524"/>
          </a:xfrm>
          <a:prstGeom prst="round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1" i="0" u="none" strike="noStrike" kern="0" cap="none" spc="0" normalizeH="0" baseline="0" noProof="0" dirty="0">
                <a:ln>
                  <a:noFill/>
                </a:ln>
                <a:solidFill>
                  <a:srgbClr val="2F2F2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Quejas</a:t>
            </a:r>
          </a:p>
        </p:txBody>
      </p:sp>
      <p:sp>
        <p:nvSpPr>
          <p:cNvPr id="55" name="21 CuadroTexto"/>
          <p:cNvSpPr txBox="1">
            <a:spLocks noChangeArrowheads="1"/>
          </p:cNvSpPr>
          <p:nvPr/>
        </p:nvSpPr>
        <p:spPr bwMode="auto">
          <a:xfrm>
            <a:off x="8121166" y="879800"/>
            <a:ext cx="827865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Acumulado</a:t>
            </a:r>
          </a:p>
        </p:txBody>
      </p:sp>
      <p:sp>
        <p:nvSpPr>
          <p:cNvPr id="56" name="35 CuadroTexto"/>
          <p:cNvSpPr txBox="1">
            <a:spLocks noChangeArrowheads="1"/>
          </p:cNvSpPr>
          <p:nvPr/>
        </p:nvSpPr>
        <p:spPr bwMode="auto">
          <a:xfrm>
            <a:off x="9051280" y="879800"/>
            <a:ext cx="684303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Meta</a:t>
            </a:r>
            <a:endParaRPr kumimoji="0" lang="es-CO" sz="10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60" name="Oval 28"/>
          <p:cNvSpPr>
            <a:spLocks noChangeArrowheads="1"/>
          </p:cNvSpPr>
          <p:nvPr/>
        </p:nvSpPr>
        <p:spPr bwMode="auto">
          <a:xfrm>
            <a:off x="9989127" y="166244"/>
            <a:ext cx="1830240" cy="605524"/>
          </a:xfrm>
          <a:prstGeom prst="round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1" i="0" u="none" strike="noStrike" kern="0" cap="none" spc="0" normalizeH="0" baseline="0" noProof="0" dirty="0">
                <a:ln>
                  <a:noFill/>
                </a:ln>
                <a:solidFill>
                  <a:srgbClr val="2F2F2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Reclamos</a:t>
            </a:r>
          </a:p>
        </p:txBody>
      </p:sp>
      <p:sp>
        <p:nvSpPr>
          <p:cNvPr id="61" name="21 CuadroTexto"/>
          <p:cNvSpPr txBox="1">
            <a:spLocks noChangeArrowheads="1"/>
          </p:cNvSpPr>
          <p:nvPr/>
        </p:nvSpPr>
        <p:spPr bwMode="auto">
          <a:xfrm>
            <a:off x="10157786" y="879795"/>
            <a:ext cx="827865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Acumulado</a:t>
            </a:r>
          </a:p>
        </p:txBody>
      </p:sp>
      <p:sp>
        <p:nvSpPr>
          <p:cNvPr id="62" name="35 CuadroTexto"/>
          <p:cNvSpPr txBox="1">
            <a:spLocks noChangeArrowheads="1"/>
          </p:cNvSpPr>
          <p:nvPr/>
        </p:nvSpPr>
        <p:spPr bwMode="auto">
          <a:xfrm>
            <a:off x="11087900" y="879795"/>
            <a:ext cx="684303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Meta</a:t>
            </a:r>
            <a:endParaRPr kumimoji="0" lang="es-CO" sz="10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66" name="Conector recto 65"/>
          <p:cNvCxnSpPr/>
          <p:nvPr/>
        </p:nvCxnSpPr>
        <p:spPr>
          <a:xfrm>
            <a:off x="166255" y="2008909"/>
            <a:ext cx="11845636" cy="2770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6" name="16 Rectángulo redondeado"/>
          <p:cNvSpPr/>
          <p:nvPr/>
        </p:nvSpPr>
        <p:spPr>
          <a:xfrm>
            <a:off x="562718" y="1227005"/>
            <a:ext cx="679607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100%</a:t>
            </a:r>
          </a:p>
        </p:txBody>
      </p:sp>
      <p:sp>
        <p:nvSpPr>
          <p:cNvPr id="77" name="16 Rectángulo redondeado"/>
          <p:cNvSpPr/>
          <p:nvPr/>
        </p:nvSpPr>
        <p:spPr>
          <a:xfrm>
            <a:off x="1431714" y="1229275"/>
            <a:ext cx="715180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100%</a:t>
            </a:r>
          </a:p>
        </p:txBody>
      </p:sp>
      <p:sp>
        <p:nvSpPr>
          <p:cNvPr id="78" name="16 Rectángulo redondeado"/>
          <p:cNvSpPr/>
          <p:nvPr/>
        </p:nvSpPr>
        <p:spPr>
          <a:xfrm>
            <a:off x="2446944" y="1227000"/>
            <a:ext cx="679607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100%</a:t>
            </a:r>
          </a:p>
        </p:txBody>
      </p:sp>
      <p:sp>
        <p:nvSpPr>
          <p:cNvPr id="79" name="16 Rectángulo redondeado"/>
          <p:cNvSpPr/>
          <p:nvPr/>
        </p:nvSpPr>
        <p:spPr>
          <a:xfrm>
            <a:off x="3315940" y="1229270"/>
            <a:ext cx="715180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100%</a:t>
            </a:r>
          </a:p>
        </p:txBody>
      </p:sp>
      <p:sp>
        <p:nvSpPr>
          <p:cNvPr id="80" name="16 Rectángulo redondeado"/>
          <p:cNvSpPr/>
          <p:nvPr/>
        </p:nvSpPr>
        <p:spPr>
          <a:xfrm>
            <a:off x="4178758" y="1226996"/>
            <a:ext cx="679607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99,2%</a:t>
            </a:r>
          </a:p>
        </p:txBody>
      </p:sp>
      <p:sp>
        <p:nvSpPr>
          <p:cNvPr id="81" name="16 Rectángulo redondeado"/>
          <p:cNvSpPr/>
          <p:nvPr/>
        </p:nvSpPr>
        <p:spPr>
          <a:xfrm>
            <a:off x="5047754" y="1229266"/>
            <a:ext cx="715180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100%</a:t>
            </a:r>
          </a:p>
        </p:txBody>
      </p:sp>
      <p:sp>
        <p:nvSpPr>
          <p:cNvPr id="82" name="16 Rectángulo redondeado"/>
          <p:cNvSpPr/>
          <p:nvPr/>
        </p:nvSpPr>
        <p:spPr>
          <a:xfrm>
            <a:off x="6159962" y="1226991"/>
            <a:ext cx="679607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99.82%</a:t>
            </a:r>
          </a:p>
        </p:txBody>
      </p:sp>
      <p:sp>
        <p:nvSpPr>
          <p:cNvPr id="83" name="16 Rectángulo redondeado"/>
          <p:cNvSpPr/>
          <p:nvPr/>
        </p:nvSpPr>
        <p:spPr>
          <a:xfrm>
            <a:off x="7028958" y="1229261"/>
            <a:ext cx="715180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100%</a:t>
            </a:r>
          </a:p>
        </p:txBody>
      </p:sp>
      <p:sp>
        <p:nvSpPr>
          <p:cNvPr id="84" name="16 Rectángulo redondeado"/>
          <p:cNvSpPr/>
          <p:nvPr/>
        </p:nvSpPr>
        <p:spPr>
          <a:xfrm>
            <a:off x="974510" y="1561787"/>
            <a:ext cx="736722" cy="274927"/>
          </a:xfrm>
          <a:prstGeom prst="roundRect">
            <a:avLst/>
          </a:prstGeom>
          <a:solidFill>
            <a:srgbClr val="00FF00"/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100%</a:t>
            </a:r>
          </a:p>
        </p:txBody>
      </p:sp>
      <p:sp>
        <p:nvSpPr>
          <p:cNvPr id="85" name="16 Rectángulo redondeado"/>
          <p:cNvSpPr/>
          <p:nvPr/>
        </p:nvSpPr>
        <p:spPr>
          <a:xfrm>
            <a:off x="2886439" y="1575640"/>
            <a:ext cx="736722" cy="274927"/>
          </a:xfrm>
          <a:prstGeom prst="roundRect">
            <a:avLst/>
          </a:prstGeom>
          <a:solidFill>
            <a:srgbClr val="00FF00"/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100%</a:t>
            </a:r>
          </a:p>
        </p:txBody>
      </p:sp>
      <p:sp>
        <p:nvSpPr>
          <p:cNvPr id="86" name="16 Rectángulo redondeado"/>
          <p:cNvSpPr/>
          <p:nvPr/>
        </p:nvSpPr>
        <p:spPr>
          <a:xfrm>
            <a:off x="4604403" y="1575635"/>
            <a:ext cx="736722" cy="274927"/>
          </a:xfrm>
          <a:prstGeom prst="roundRect">
            <a:avLst/>
          </a:prstGeom>
          <a:solidFill>
            <a:srgbClr val="FFFF00"/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99.2%</a:t>
            </a:r>
          </a:p>
        </p:txBody>
      </p:sp>
      <p:sp>
        <p:nvSpPr>
          <p:cNvPr id="87" name="16 Rectángulo redondeado"/>
          <p:cNvSpPr/>
          <p:nvPr/>
        </p:nvSpPr>
        <p:spPr>
          <a:xfrm>
            <a:off x="6585599" y="1575631"/>
            <a:ext cx="715180" cy="266888"/>
          </a:xfrm>
          <a:prstGeom prst="roundRect">
            <a:avLst/>
          </a:prstGeom>
          <a:solidFill>
            <a:srgbClr val="FFFF00"/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99.8%</a:t>
            </a:r>
          </a:p>
        </p:txBody>
      </p:sp>
      <p:sp>
        <p:nvSpPr>
          <p:cNvPr id="88" name="16 Rectángulo redondeado"/>
          <p:cNvSpPr/>
          <p:nvPr/>
        </p:nvSpPr>
        <p:spPr>
          <a:xfrm>
            <a:off x="8155024" y="1226986"/>
            <a:ext cx="679607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3.24</a:t>
            </a:r>
          </a:p>
        </p:txBody>
      </p:sp>
      <p:sp>
        <p:nvSpPr>
          <p:cNvPr id="89" name="16 Rectángulo redondeado"/>
          <p:cNvSpPr/>
          <p:nvPr/>
        </p:nvSpPr>
        <p:spPr>
          <a:xfrm>
            <a:off x="9024020" y="1229256"/>
            <a:ext cx="715180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5.42</a:t>
            </a:r>
          </a:p>
        </p:txBody>
      </p:sp>
      <p:sp>
        <p:nvSpPr>
          <p:cNvPr id="90" name="16 Rectángulo redondeado"/>
          <p:cNvSpPr/>
          <p:nvPr/>
        </p:nvSpPr>
        <p:spPr>
          <a:xfrm>
            <a:off x="8580661" y="1575626"/>
            <a:ext cx="715180" cy="266888"/>
          </a:xfrm>
          <a:prstGeom prst="roundRect">
            <a:avLst/>
          </a:prstGeom>
          <a:solidFill>
            <a:srgbClr val="00FF00"/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167%</a:t>
            </a:r>
          </a:p>
        </p:txBody>
      </p:sp>
      <p:sp>
        <p:nvSpPr>
          <p:cNvPr id="91" name="16 Rectángulo redondeado"/>
          <p:cNvSpPr/>
          <p:nvPr/>
        </p:nvSpPr>
        <p:spPr>
          <a:xfrm>
            <a:off x="10191644" y="1226981"/>
            <a:ext cx="679607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4</a:t>
            </a:r>
          </a:p>
        </p:txBody>
      </p:sp>
      <p:sp>
        <p:nvSpPr>
          <p:cNvPr id="92" name="16 Rectángulo redondeado"/>
          <p:cNvSpPr/>
          <p:nvPr/>
        </p:nvSpPr>
        <p:spPr>
          <a:xfrm>
            <a:off x="11060640" y="1229251"/>
            <a:ext cx="715180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3</a:t>
            </a:r>
          </a:p>
        </p:txBody>
      </p:sp>
      <p:sp>
        <p:nvSpPr>
          <p:cNvPr id="93" name="16 Rectángulo redondeado"/>
          <p:cNvSpPr/>
          <p:nvPr/>
        </p:nvSpPr>
        <p:spPr>
          <a:xfrm>
            <a:off x="10617281" y="1575621"/>
            <a:ext cx="715180" cy="266888"/>
          </a:xfrm>
          <a:prstGeom prst="roundRect">
            <a:avLst/>
          </a:prstGeom>
          <a:solidFill>
            <a:srgbClr val="FF0000"/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75%</a:t>
            </a:r>
          </a:p>
        </p:txBody>
      </p:sp>
      <p:cxnSp>
        <p:nvCxnSpPr>
          <p:cNvPr id="94" name="Conector recto 93"/>
          <p:cNvCxnSpPr/>
          <p:nvPr/>
        </p:nvCxnSpPr>
        <p:spPr>
          <a:xfrm>
            <a:off x="122707" y="2030677"/>
            <a:ext cx="11845636" cy="2770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95" name="37 Rectángulo redondeado"/>
          <p:cNvSpPr/>
          <p:nvPr/>
        </p:nvSpPr>
        <p:spPr>
          <a:xfrm>
            <a:off x="5903134" y="95690"/>
            <a:ext cx="5994128" cy="1843729"/>
          </a:xfrm>
          <a:prstGeom prst="roundRect">
            <a:avLst/>
          </a:prstGeom>
          <a:solidFill>
            <a:schemeClr val="bg2">
              <a:alpha val="49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96" name="37 Rectángulo redondeado"/>
          <p:cNvSpPr/>
          <p:nvPr/>
        </p:nvSpPr>
        <p:spPr>
          <a:xfrm>
            <a:off x="93221" y="97777"/>
            <a:ext cx="4007642" cy="1843729"/>
          </a:xfrm>
          <a:prstGeom prst="roundRect">
            <a:avLst/>
          </a:prstGeom>
          <a:solidFill>
            <a:schemeClr val="bg2">
              <a:alpha val="49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97" name="76 Rectángulo"/>
          <p:cNvSpPr/>
          <p:nvPr/>
        </p:nvSpPr>
        <p:spPr>
          <a:xfrm>
            <a:off x="154121" y="2112260"/>
            <a:ext cx="2732318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7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COBERTURA RECOLECCIÓN</a:t>
            </a:r>
            <a:r>
              <a:rPr kumimoji="0" lang="es-CO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</a:t>
            </a:r>
          </a:p>
        </p:txBody>
      </p:sp>
      <p:sp>
        <p:nvSpPr>
          <p:cNvPr id="98" name="CuadroTexto 97"/>
          <p:cNvSpPr txBox="1"/>
          <p:nvPr/>
        </p:nvSpPr>
        <p:spPr>
          <a:xfrm>
            <a:off x="122707" y="2513290"/>
            <a:ext cx="59213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Durante la vigencia 2017, se logró el cumplimiento de la meta en un 100%.  Se recolectaron un total del </a:t>
            </a:r>
            <a:r>
              <a:rPr kumimoji="0" lang="es-CO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629.930 Ton </a:t>
            </a:r>
            <a:r>
              <a:rPr kumimoji="0" lang="es-CO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de las </a:t>
            </a:r>
            <a:r>
              <a:rPr kumimoji="0" lang="es-CO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635.064 Ton </a:t>
            </a:r>
            <a:r>
              <a:rPr kumimoji="0" lang="es-CO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proyectadas, presentándose un incremento de 3.75% en las toneladas recolectadas con relación al año 2016, equivalentes a </a:t>
            </a:r>
            <a:r>
              <a:rPr kumimoji="0" lang="es-CO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22.794 toneladas</a:t>
            </a:r>
            <a:r>
              <a:rPr kumimoji="0" lang="es-CO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. </a:t>
            </a:r>
          </a:p>
        </p:txBody>
      </p:sp>
      <p:sp>
        <p:nvSpPr>
          <p:cNvPr id="99" name="CuadroTexto 98"/>
          <p:cNvSpPr txBox="1"/>
          <p:nvPr/>
        </p:nvSpPr>
        <p:spPr>
          <a:xfrm>
            <a:off x="6679977" y="2404256"/>
            <a:ext cx="4962293" cy="1384995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Emvarias</a:t>
            </a:r>
            <a:r>
              <a:rPr kumimoji="0" lang="es-CO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logró de manera efectiva cubrir esta demanda, gracias a su capacidad operativa, conformada por: 253 conductores, 461 recolectores,    119 vehículos Doble Troque, 4 vehículos sencillos, 11 volquetas y 11 NPR destinados a la prestación de este servicio, que nos permite atender efectivamente tanto los servicios diseñados como los eventuales y/o especiales.</a:t>
            </a:r>
          </a:p>
        </p:txBody>
      </p:sp>
      <p:sp>
        <p:nvSpPr>
          <p:cNvPr id="100" name="Rectángulo 99"/>
          <p:cNvSpPr/>
          <p:nvPr/>
        </p:nvSpPr>
        <p:spPr>
          <a:xfrm>
            <a:off x="3623161" y="4113544"/>
            <a:ext cx="5341327" cy="1169551"/>
          </a:xfrm>
          <a:prstGeom prst="rect">
            <a:avLst/>
          </a:prstGeom>
          <a:solidFill>
            <a:srgbClr val="FC902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Adicionalmente se aumentó la cobertura en las </a:t>
            </a:r>
            <a:r>
              <a:rPr kumimoji="0" lang="es-CO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zonas de difícil acceso</a:t>
            </a:r>
            <a:r>
              <a:rPr kumimoji="0" lang="es-CO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pasando de 39 contratos con Juntas de acción comunal con 232 operarios a  46 con 246, los cuales realizan la recolección puerta a puerta hasta los puntos de recolección por los cuales puede transitar el vehículo recolector.  </a:t>
            </a:r>
          </a:p>
        </p:txBody>
      </p:sp>
    </p:spTree>
    <p:extLst>
      <p:ext uri="{BB962C8B-B14F-4D97-AF65-F5344CB8AC3E}">
        <p14:creationId xmlns:p14="http://schemas.microsoft.com/office/powerpoint/2010/main" val="96725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8"/>
          <p:cNvSpPr>
            <a:spLocks noChangeArrowheads="1"/>
          </p:cNvSpPr>
          <p:nvPr/>
        </p:nvSpPr>
        <p:spPr bwMode="auto">
          <a:xfrm>
            <a:off x="5818895" y="166254"/>
            <a:ext cx="1830240" cy="605524"/>
          </a:xfrm>
          <a:prstGeom prst="round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1" i="0" u="none" strike="noStrike" kern="0" cap="none" spc="0" normalizeH="0" baseline="0" noProof="0" dirty="0">
                <a:ln>
                  <a:noFill/>
                </a:ln>
                <a:solidFill>
                  <a:srgbClr val="2F2F2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Cumplimiento meta Cobertura Aseo</a:t>
            </a:r>
          </a:p>
        </p:txBody>
      </p:sp>
      <p:sp>
        <p:nvSpPr>
          <p:cNvPr id="3" name="Oval 28"/>
          <p:cNvSpPr>
            <a:spLocks noChangeArrowheads="1"/>
          </p:cNvSpPr>
          <p:nvPr/>
        </p:nvSpPr>
        <p:spPr bwMode="auto">
          <a:xfrm>
            <a:off x="4012103" y="166254"/>
            <a:ext cx="1650232" cy="595497"/>
          </a:xfrm>
          <a:prstGeom prst="round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1" i="0" u="none" strike="noStrike" kern="0" cap="none" spc="0" normalizeH="0" baseline="0" noProof="0" dirty="0">
                <a:ln>
                  <a:noFill/>
                </a:ln>
                <a:solidFill>
                  <a:srgbClr val="2F2F2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Cobertura Recolección</a:t>
            </a:r>
          </a:p>
        </p:txBody>
      </p:sp>
      <p:sp>
        <p:nvSpPr>
          <p:cNvPr id="4" name="Oval 28"/>
          <p:cNvSpPr>
            <a:spLocks noChangeArrowheads="1"/>
          </p:cNvSpPr>
          <p:nvPr/>
        </p:nvSpPr>
        <p:spPr bwMode="auto">
          <a:xfrm>
            <a:off x="318646" y="166254"/>
            <a:ext cx="1895982" cy="573121"/>
          </a:xfrm>
          <a:prstGeom prst="round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Continuidad Barrido y Limpieza</a:t>
            </a:r>
          </a:p>
        </p:txBody>
      </p:sp>
      <p:sp>
        <p:nvSpPr>
          <p:cNvPr id="5" name="Oval 28"/>
          <p:cNvSpPr>
            <a:spLocks noChangeArrowheads="1"/>
          </p:cNvSpPr>
          <p:nvPr/>
        </p:nvSpPr>
        <p:spPr bwMode="auto">
          <a:xfrm>
            <a:off x="2447937" y="166254"/>
            <a:ext cx="1395134" cy="595496"/>
          </a:xfrm>
          <a:prstGeom prst="round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1" i="0" u="none" strike="noStrike" kern="0" cap="none" spc="0" normalizeH="0" baseline="0" noProof="0" dirty="0">
                <a:ln>
                  <a:noFill/>
                </a:ln>
                <a:solidFill>
                  <a:srgbClr val="2F2F2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Continuidad  Recolección</a:t>
            </a:r>
          </a:p>
        </p:txBody>
      </p:sp>
      <p:sp>
        <p:nvSpPr>
          <p:cNvPr id="6" name="21 CuadroTexto"/>
          <p:cNvSpPr txBox="1">
            <a:spLocks noChangeArrowheads="1"/>
          </p:cNvSpPr>
          <p:nvPr/>
        </p:nvSpPr>
        <p:spPr bwMode="auto">
          <a:xfrm>
            <a:off x="418025" y="879815"/>
            <a:ext cx="827865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Acumulado</a:t>
            </a:r>
          </a:p>
        </p:txBody>
      </p:sp>
      <p:sp>
        <p:nvSpPr>
          <p:cNvPr id="7" name="35 CuadroTexto"/>
          <p:cNvSpPr txBox="1">
            <a:spLocks noChangeArrowheads="1"/>
          </p:cNvSpPr>
          <p:nvPr/>
        </p:nvSpPr>
        <p:spPr bwMode="auto">
          <a:xfrm>
            <a:off x="1348139" y="879815"/>
            <a:ext cx="684303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Meta</a:t>
            </a:r>
            <a:endParaRPr kumimoji="0" lang="es-CO" sz="10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" name="21 CuadroTexto"/>
          <p:cNvSpPr txBox="1">
            <a:spLocks noChangeArrowheads="1"/>
          </p:cNvSpPr>
          <p:nvPr/>
        </p:nvSpPr>
        <p:spPr bwMode="auto">
          <a:xfrm>
            <a:off x="2288388" y="865957"/>
            <a:ext cx="827865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Acumulado</a:t>
            </a:r>
          </a:p>
        </p:txBody>
      </p:sp>
      <p:sp>
        <p:nvSpPr>
          <p:cNvPr id="9" name="35 CuadroTexto"/>
          <p:cNvSpPr txBox="1">
            <a:spLocks noChangeArrowheads="1"/>
          </p:cNvSpPr>
          <p:nvPr/>
        </p:nvSpPr>
        <p:spPr bwMode="auto">
          <a:xfrm>
            <a:off x="3218502" y="865957"/>
            <a:ext cx="684303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Meta</a:t>
            </a:r>
            <a:endParaRPr kumimoji="0" lang="es-CO" sz="10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0" name="21 CuadroTexto"/>
          <p:cNvSpPr txBox="1">
            <a:spLocks noChangeArrowheads="1"/>
          </p:cNvSpPr>
          <p:nvPr/>
        </p:nvSpPr>
        <p:spPr bwMode="auto">
          <a:xfrm>
            <a:off x="4047918" y="865954"/>
            <a:ext cx="827865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Acumulado</a:t>
            </a:r>
          </a:p>
        </p:txBody>
      </p:sp>
      <p:sp>
        <p:nvSpPr>
          <p:cNvPr id="11" name="35 CuadroTexto"/>
          <p:cNvSpPr txBox="1">
            <a:spLocks noChangeArrowheads="1"/>
          </p:cNvSpPr>
          <p:nvPr/>
        </p:nvSpPr>
        <p:spPr bwMode="auto">
          <a:xfrm>
            <a:off x="4978032" y="865954"/>
            <a:ext cx="684303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Meta</a:t>
            </a:r>
            <a:endParaRPr kumimoji="0" lang="es-CO" sz="10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2" name="21 CuadroTexto"/>
          <p:cNvSpPr txBox="1">
            <a:spLocks noChangeArrowheads="1"/>
          </p:cNvSpPr>
          <p:nvPr/>
        </p:nvSpPr>
        <p:spPr bwMode="auto">
          <a:xfrm>
            <a:off x="5987554" y="879805"/>
            <a:ext cx="827865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Acumulado</a:t>
            </a:r>
          </a:p>
        </p:txBody>
      </p:sp>
      <p:sp>
        <p:nvSpPr>
          <p:cNvPr id="13" name="35 CuadroTexto"/>
          <p:cNvSpPr txBox="1">
            <a:spLocks noChangeArrowheads="1"/>
          </p:cNvSpPr>
          <p:nvPr/>
        </p:nvSpPr>
        <p:spPr bwMode="auto">
          <a:xfrm>
            <a:off x="6917668" y="879805"/>
            <a:ext cx="684303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Meta</a:t>
            </a:r>
            <a:endParaRPr kumimoji="0" lang="es-CO" sz="10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6" name="Oval 28"/>
          <p:cNvSpPr>
            <a:spLocks noChangeArrowheads="1"/>
          </p:cNvSpPr>
          <p:nvPr/>
        </p:nvSpPr>
        <p:spPr bwMode="auto">
          <a:xfrm>
            <a:off x="7813957" y="166249"/>
            <a:ext cx="1830240" cy="605524"/>
          </a:xfrm>
          <a:prstGeom prst="round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1" i="0" u="none" strike="noStrike" kern="0" cap="none" spc="0" normalizeH="0" baseline="0" noProof="0" dirty="0">
                <a:ln>
                  <a:noFill/>
                </a:ln>
                <a:solidFill>
                  <a:srgbClr val="2F2F2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Quejas</a:t>
            </a:r>
          </a:p>
        </p:txBody>
      </p:sp>
      <p:sp>
        <p:nvSpPr>
          <p:cNvPr id="27" name="21 CuadroTexto"/>
          <p:cNvSpPr txBox="1">
            <a:spLocks noChangeArrowheads="1"/>
          </p:cNvSpPr>
          <p:nvPr/>
        </p:nvSpPr>
        <p:spPr bwMode="auto">
          <a:xfrm>
            <a:off x="7982616" y="879800"/>
            <a:ext cx="827865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Acumulado</a:t>
            </a:r>
          </a:p>
        </p:txBody>
      </p:sp>
      <p:sp>
        <p:nvSpPr>
          <p:cNvPr id="28" name="35 CuadroTexto"/>
          <p:cNvSpPr txBox="1">
            <a:spLocks noChangeArrowheads="1"/>
          </p:cNvSpPr>
          <p:nvPr/>
        </p:nvSpPr>
        <p:spPr bwMode="auto">
          <a:xfrm>
            <a:off x="8912730" y="879800"/>
            <a:ext cx="684303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Meta</a:t>
            </a:r>
            <a:endParaRPr kumimoji="0" lang="es-CO" sz="10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2" name="Oval 28"/>
          <p:cNvSpPr>
            <a:spLocks noChangeArrowheads="1"/>
          </p:cNvSpPr>
          <p:nvPr/>
        </p:nvSpPr>
        <p:spPr bwMode="auto">
          <a:xfrm>
            <a:off x="9850577" y="166244"/>
            <a:ext cx="1830240" cy="605524"/>
          </a:xfrm>
          <a:prstGeom prst="roundRect">
            <a:avLst/>
          </a:prstGeom>
          <a:solidFill>
            <a:srgbClr val="FFC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1" i="0" u="none" strike="noStrike" kern="0" cap="none" spc="0" normalizeH="0" baseline="0" noProof="0" dirty="0">
                <a:ln>
                  <a:noFill/>
                </a:ln>
                <a:solidFill>
                  <a:srgbClr val="2F2F2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Reclamos</a:t>
            </a:r>
          </a:p>
        </p:txBody>
      </p:sp>
      <p:sp>
        <p:nvSpPr>
          <p:cNvPr id="33" name="21 CuadroTexto"/>
          <p:cNvSpPr txBox="1">
            <a:spLocks noChangeArrowheads="1"/>
          </p:cNvSpPr>
          <p:nvPr/>
        </p:nvSpPr>
        <p:spPr bwMode="auto">
          <a:xfrm>
            <a:off x="10019236" y="879795"/>
            <a:ext cx="827865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Acumulado</a:t>
            </a:r>
          </a:p>
        </p:txBody>
      </p:sp>
      <p:sp>
        <p:nvSpPr>
          <p:cNvPr id="34" name="35 CuadroTexto"/>
          <p:cNvSpPr txBox="1">
            <a:spLocks noChangeArrowheads="1"/>
          </p:cNvSpPr>
          <p:nvPr/>
        </p:nvSpPr>
        <p:spPr bwMode="auto">
          <a:xfrm>
            <a:off x="10949350" y="879795"/>
            <a:ext cx="684303" cy="25391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050" b="1" i="0" u="none" strike="noStrike" kern="0" cap="none" spc="0" normalizeH="0" baseline="0" noProof="0" dirty="0">
                <a:ln>
                  <a:noFill/>
                </a:ln>
                <a:solidFill>
                  <a:srgbClr val="007934"/>
                </a:solidFill>
                <a:effectLst/>
                <a:uLnTx/>
                <a:uFillTx/>
              </a:rPr>
              <a:t>Meta</a:t>
            </a:r>
            <a:endParaRPr kumimoji="0" lang="es-CO" sz="105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38" name="Conector recto 37"/>
          <p:cNvCxnSpPr/>
          <p:nvPr/>
        </p:nvCxnSpPr>
        <p:spPr>
          <a:xfrm>
            <a:off x="166255" y="2008909"/>
            <a:ext cx="11845636" cy="2770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9" name="16 Rectángulo redondeado"/>
          <p:cNvSpPr/>
          <p:nvPr/>
        </p:nvSpPr>
        <p:spPr>
          <a:xfrm>
            <a:off x="481075" y="1194349"/>
            <a:ext cx="679607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100%</a:t>
            </a:r>
          </a:p>
        </p:txBody>
      </p:sp>
      <p:sp>
        <p:nvSpPr>
          <p:cNvPr id="40" name="16 Rectángulo redondeado"/>
          <p:cNvSpPr/>
          <p:nvPr/>
        </p:nvSpPr>
        <p:spPr>
          <a:xfrm>
            <a:off x="1350071" y="1196619"/>
            <a:ext cx="715180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100%</a:t>
            </a:r>
          </a:p>
        </p:txBody>
      </p:sp>
      <p:sp>
        <p:nvSpPr>
          <p:cNvPr id="41" name="16 Rectángulo redondeado"/>
          <p:cNvSpPr/>
          <p:nvPr/>
        </p:nvSpPr>
        <p:spPr>
          <a:xfrm>
            <a:off x="2365301" y="1194344"/>
            <a:ext cx="679607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100%</a:t>
            </a:r>
          </a:p>
        </p:txBody>
      </p:sp>
      <p:sp>
        <p:nvSpPr>
          <p:cNvPr id="42" name="16 Rectángulo redondeado"/>
          <p:cNvSpPr/>
          <p:nvPr/>
        </p:nvSpPr>
        <p:spPr>
          <a:xfrm>
            <a:off x="3234297" y="1196614"/>
            <a:ext cx="715180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100%</a:t>
            </a:r>
          </a:p>
        </p:txBody>
      </p:sp>
      <p:sp>
        <p:nvSpPr>
          <p:cNvPr id="43" name="16 Rectángulo redondeado"/>
          <p:cNvSpPr/>
          <p:nvPr/>
        </p:nvSpPr>
        <p:spPr>
          <a:xfrm>
            <a:off x="4097115" y="1194340"/>
            <a:ext cx="679607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99,2%</a:t>
            </a:r>
          </a:p>
        </p:txBody>
      </p:sp>
      <p:sp>
        <p:nvSpPr>
          <p:cNvPr id="44" name="16 Rectángulo redondeado"/>
          <p:cNvSpPr/>
          <p:nvPr/>
        </p:nvSpPr>
        <p:spPr>
          <a:xfrm>
            <a:off x="4966111" y="1196610"/>
            <a:ext cx="715180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100%</a:t>
            </a:r>
          </a:p>
        </p:txBody>
      </p:sp>
      <p:sp>
        <p:nvSpPr>
          <p:cNvPr id="45" name="16 Rectángulo redondeado"/>
          <p:cNvSpPr/>
          <p:nvPr/>
        </p:nvSpPr>
        <p:spPr>
          <a:xfrm>
            <a:off x="6078319" y="1194335"/>
            <a:ext cx="679607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99.82%</a:t>
            </a:r>
          </a:p>
        </p:txBody>
      </p:sp>
      <p:sp>
        <p:nvSpPr>
          <p:cNvPr id="46" name="16 Rectángulo redondeado"/>
          <p:cNvSpPr/>
          <p:nvPr/>
        </p:nvSpPr>
        <p:spPr>
          <a:xfrm>
            <a:off x="6947315" y="1196605"/>
            <a:ext cx="715180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100%</a:t>
            </a:r>
          </a:p>
        </p:txBody>
      </p:sp>
      <p:sp>
        <p:nvSpPr>
          <p:cNvPr id="47" name="16 Rectángulo redondeado"/>
          <p:cNvSpPr/>
          <p:nvPr/>
        </p:nvSpPr>
        <p:spPr>
          <a:xfrm>
            <a:off x="892867" y="1529131"/>
            <a:ext cx="736722" cy="274927"/>
          </a:xfrm>
          <a:prstGeom prst="roundRect">
            <a:avLst/>
          </a:prstGeom>
          <a:solidFill>
            <a:srgbClr val="00FF00"/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100%</a:t>
            </a:r>
          </a:p>
        </p:txBody>
      </p:sp>
      <p:sp>
        <p:nvSpPr>
          <p:cNvPr id="48" name="16 Rectángulo redondeado"/>
          <p:cNvSpPr/>
          <p:nvPr/>
        </p:nvSpPr>
        <p:spPr>
          <a:xfrm>
            <a:off x="2804796" y="1542984"/>
            <a:ext cx="736722" cy="274927"/>
          </a:xfrm>
          <a:prstGeom prst="roundRect">
            <a:avLst/>
          </a:prstGeom>
          <a:solidFill>
            <a:srgbClr val="00FF00"/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100%</a:t>
            </a:r>
          </a:p>
        </p:txBody>
      </p:sp>
      <p:sp>
        <p:nvSpPr>
          <p:cNvPr id="49" name="16 Rectángulo redondeado"/>
          <p:cNvSpPr/>
          <p:nvPr/>
        </p:nvSpPr>
        <p:spPr>
          <a:xfrm>
            <a:off x="4522760" y="1542979"/>
            <a:ext cx="736722" cy="274927"/>
          </a:xfrm>
          <a:prstGeom prst="roundRect">
            <a:avLst/>
          </a:prstGeom>
          <a:solidFill>
            <a:srgbClr val="FFFF00"/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99.2%</a:t>
            </a:r>
          </a:p>
        </p:txBody>
      </p:sp>
      <p:sp>
        <p:nvSpPr>
          <p:cNvPr id="50" name="16 Rectángulo redondeado"/>
          <p:cNvSpPr/>
          <p:nvPr/>
        </p:nvSpPr>
        <p:spPr>
          <a:xfrm>
            <a:off x="6503956" y="1542975"/>
            <a:ext cx="715180" cy="266888"/>
          </a:xfrm>
          <a:prstGeom prst="roundRect">
            <a:avLst/>
          </a:prstGeom>
          <a:solidFill>
            <a:srgbClr val="FFFF00"/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99.8%</a:t>
            </a:r>
          </a:p>
        </p:txBody>
      </p:sp>
      <p:sp>
        <p:nvSpPr>
          <p:cNvPr id="51" name="16 Rectángulo redondeado"/>
          <p:cNvSpPr/>
          <p:nvPr/>
        </p:nvSpPr>
        <p:spPr>
          <a:xfrm>
            <a:off x="8073381" y="1194330"/>
            <a:ext cx="679607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3.24</a:t>
            </a:r>
          </a:p>
        </p:txBody>
      </p:sp>
      <p:sp>
        <p:nvSpPr>
          <p:cNvPr id="52" name="16 Rectángulo redondeado"/>
          <p:cNvSpPr/>
          <p:nvPr/>
        </p:nvSpPr>
        <p:spPr>
          <a:xfrm>
            <a:off x="8942377" y="1196600"/>
            <a:ext cx="715180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5.42</a:t>
            </a:r>
          </a:p>
        </p:txBody>
      </p:sp>
      <p:sp>
        <p:nvSpPr>
          <p:cNvPr id="53" name="16 Rectángulo redondeado"/>
          <p:cNvSpPr/>
          <p:nvPr/>
        </p:nvSpPr>
        <p:spPr>
          <a:xfrm>
            <a:off x="8499018" y="1542970"/>
            <a:ext cx="715180" cy="266888"/>
          </a:xfrm>
          <a:prstGeom prst="roundRect">
            <a:avLst/>
          </a:prstGeom>
          <a:solidFill>
            <a:srgbClr val="00FF00"/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167%</a:t>
            </a:r>
          </a:p>
        </p:txBody>
      </p:sp>
      <p:sp>
        <p:nvSpPr>
          <p:cNvPr id="54" name="16 Rectángulo redondeado"/>
          <p:cNvSpPr/>
          <p:nvPr/>
        </p:nvSpPr>
        <p:spPr>
          <a:xfrm>
            <a:off x="10110001" y="1194325"/>
            <a:ext cx="679607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4</a:t>
            </a:r>
          </a:p>
        </p:txBody>
      </p:sp>
      <p:sp>
        <p:nvSpPr>
          <p:cNvPr id="55" name="16 Rectángulo redondeado"/>
          <p:cNvSpPr/>
          <p:nvPr/>
        </p:nvSpPr>
        <p:spPr>
          <a:xfrm>
            <a:off x="10978997" y="1196595"/>
            <a:ext cx="715180" cy="266888"/>
          </a:xfrm>
          <a:prstGeom prst="round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3</a:t>
            </a:r>
          </a:p>
        </p:txBody>
      </p:sp>
      <p:sp>
        <p:nvSpPr>
          <p:cNvPr id="56" name="16 Rectángulo redondeado"/>
          <p:cNvSpPr/>
          <p:nvPr/>
        </p:nvSpPr>
        <p:spPr>
          <a:xfrm>
            <a:off x="10535638" y="1542965"/>
            <a:ext cx="715180" cy="266888"/>
          </a:xfrm>
          <a:prstGeom prst="roundRect">
            <a:avLst/>
          </a:prstGeom>
          <a:solidFill>
            <a:srgbClr val="FF0000"/>
          </a:solidFill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75%</a:t>
            </a:r>
          </a:p>
        </p:txBody>
      </p:sp>
      <p:sp>
        <p:nvSpPr>
          <p:cNvPr id="58" name="37 Rectángulo redondeado"/>
          <p:cNvSpPr/>
          <p:nvPr/>
        </p:nvSpPr>
        <p:spPr>
          <a:xfrm>
            <a:off x="67838" y="84889"/>
            <a:ext cx="7643870" cy="1812504"/>
          </a:xfrm>
          <a:prstGeom prst="roundRect">
            <a:avLst/>
          </a:prstGeom>
          <a:solidFill>
            <a:schemeClr val="bg2">
              <a:alpha val="49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59" name="37 Rectángulo redondeado"/>
          <p:cNvSpPr/>
          <p:nvPr/>
        </p:nvSpPr>
        <p:spPr>
          <a:xfrm>
            <a:off x="9750150" y="84889"/>
            <a:ext cx="2242570" cy="1812504"/>
          </a:xfrm>
          <a:prstGeom prst="roundRect">
            <a:avLst/>
          </a:prstGeom>
          <a:solidFill>
            <a:schemeClr val="bg2">
              <a:alpha val="49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60" name="76 Rectángulo"/>
          <p:cNvSpPr/>
          <p:nvPr/>
        </p:nvSpPr>
        <p:spPr>
          <a:xfrm>
            <a:off x="154121" y="2112260"/>
            <a:ext cx="2732318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7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QUEJAS</a:t>
            </a:r>
            <a:endParaRPr kumimoji="0" lang="es-CO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1" name="Rectángulo 60"/>
          <p:cNvSpPr/>
          <p:nvPr/>
        </p:nvSpPr>
        <p:spPr>
          <a:xfrm>
            <a:off x="166255" y="2573374"/>
            <a:ext cx="582129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Se registraron un total del </a:t>
            </a:r>
            <a:r>
              <a:rPr kumimoji="0" lang="es-CO" sz="16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3.303 quejas </a:t>
            </a:r>
            <a:r>
              <a:rPr kumimoji="0" lang="es-CO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en al año imputables a </a:t>
            </a:r>
            <a:r>
              <a:rPr kumimoji="0" lang="es-CO" sz="16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Emvarias</a:t>
            </a:r>
            <a:r>
              <a:rPr kumimoji="0" lang="es-CO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.  Con relación al año anterior, se presenta una </a:t>
            </a:r>
            <a:r>
              <a:rPr kumimoji="0" lang="es-CO" sz="1600" b="1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disminución del 42%, </a:t>
            </a:r>
            <a:r>
              <a:rPr kumimoji="0" lang="es-CO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donde se registraron un total de </a:t>
            </a:r>
            <a:r>
              <a:rPr kumimoji="0" lang="es-CO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5.648 quejas</a:t>
            </a:r>
            <a:r>
              <a:rPr kumimoji="0" lang="es-CO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.  Esto, debido a la </a:t>
            </a:r>
            <a:r>
              <a:rPr kumimoji="0" lang="es-CO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adecuada calificación de la queja </a:t>
            </a:r>
            <a:r>
              <a:rPr kumimoji="0" lang="es-CO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en el momento de su registro.  Así mismo, durante el año 2017, se observó una </a:t>
            </a:r>
            <a:r>
              <a:rPr kumimoji="0" lang="es-CO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disminución</a:t>
            </a:r>
            <a:r>
              <a:rPr kumimoji="0" lang="es-CO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significativa (59%) en las </a:t>
            </a:r>
            <a:r>
              <a:rPr kumimoji="0" lang="es-CO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quejas asociadas con el servicio de recolección,</a:t>
            </a:r>
            <a:r>
              <a:rPr kumimoji="0" lang="es-CO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como resultado de los rediseños en las rutas, las calibraciones y la gestión permanente de la operación en la ciudad.  </a:t>
            </a:r>
          </a:p>
        </p:txBody>
      </p:sp>
      <p:sp>
        <p:nvSpPr>
          <p:cNvPr id="62" name="Rectángulo 61"/>
          <p:cNvSpPr/>
          <p:nvPr/>
        </p:nvSpPr>
        <p:spPr>
          <a:xfrm>
            <a:off x="207511" y="4896536"/>
            <a:ext cx="587080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Las quejas asociadas con el </a:t>
            </a:r>
            <a:r>
              <a:rPr kumimoji="0" lang="es-CO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servicio de barrido</a:t>
            </a:r>
            <a:r>
              <a:rPr kumimoji="0" lang="es-CO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, presentan igualmente una </a:t>
            </a:r>
            <a:r>
              <a:rPr kumimoji="0" lang="es-CO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disminución </a:t>
            </a:r>
            <a:r>
              <a:rPr kumimoji="0" lang="es-CO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del 27%, con relación al año anterior.  En este servicio, se presentó un rediseño de rutas y el incremento de 73 operarios más para hacer el cubrimiento de la demanda por crecimiento de ciudad.</a:t>
            </a:r>
          </a:p>
        </p:txBody>
      </p:sp>
      <p:graphicFrame>
        <p:nvGraphicFramePr>
          <p:cNvPr id="63" name="Gráfico 62"/>
          <p:cNvGraphicFramePr>
            <a:graphicFrameLocks/>
          </p:cNvGraphicFramePr>
          <p:nvPr/>
        </p:nvGraphicFramePr>
        <p:xfrm>
          <a:off x="5818895" y="2306647"/>
          <a:ext cx="6289186" cy="3653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11688227"/>
      </p:ext>
    </p:extLst>
  </p:cSld>
  <p:clrMapOvr>
    <a:masterClrMapping/>
  </p:clrMapOvr>
</p:sld>
</file>

<file path=ppt/theme/theme1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842</Words>
  <Application>Microsoft Office PowerPoint</Application>
  <PresentationFormat>Panorámica</PresentationFormat>
  <Paragraphs>181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3_Tema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NORA PATRICIA ALVAREZ PEREIRA</dc:creator>
  <cp:lastModifiedBy>USUARIO</cp:lastModifiedBy>
  <cp:revision>1</cp:revision>
  <dcterms:created xsi:type="dcterms:W3CDTF">2018-07-31T20:10:37Z</dcterms:created>
  <dcterms:modified xsi:type="dcterms:W3CDTF">2021-12-21T15:53:23Z</dcterms:modified>
</cp:coreProperties>
</file>